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1be18a612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1be18a612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1be18a612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1be18a612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1be18a612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1be18a612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1be18a612_1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1be18a612_1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61be18a612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1be18a612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1be18a612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1be18a612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61be18a612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1be18a612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1be18a612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1be18a612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1be18a612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1be18a612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1be18a612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1be18a612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61be18a4d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61be18a4d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61be18a612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61be18a612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1be18a612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1be18a612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1be18a612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1be18a612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61be18a612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61be18a612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61be18a612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61be18a612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1be18a612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1be18a612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1be18a612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1be18a612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61be18a612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61be18a612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1be18a612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1be18a612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61be18a612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61be18a612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61be18a4d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1be18a4d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61be18a612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61be18a612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61be18a612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61be18a612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1be18a612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61be18a612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61be18a612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61be18a612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1be18a612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1be18a612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1be18a612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1be18a612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1be18a612_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1be18a612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61be18a612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61be18a612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61be18a612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1be18a612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61be18a612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61be18a612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61be18a6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61be18a6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61be18a612_1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61be18a612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61be18a612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61be18a612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61be18a612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61be18a612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61be18a612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61be18a612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61be18a612_1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61be18a612_1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61be18a612_1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61be18a612_1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61be18a612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61be18a612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61be18a612_1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61be18a612_1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61be18a612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61be18a612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61be18a612_1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61be18a612_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1be18a61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1be18a61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61be18a612_1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61be18a612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61be18a612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61be18a612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61be18a612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61be18a612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61be18a612_1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61be18a612_1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1be18a61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1be18a61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1be18a61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1be18a61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61be18a61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1be18a61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1be18a612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1be18a612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twitter.com/farrwill?lang=en" TargetMode="External"/><Relationship Id="rId4" Type="http://schemas.openxmlformats.org/officeDocument/2006/relationships/hyperlink" Target="https://github.com/farr" TargetMode="External"/><Relationship Id="rId5" Type="http://schemas.openxmlformats.org/officeDocument/2006/relationships/image" Target="../media/image38.png"/><Relationship Id="rId6" Type="http://schemas.openxmlformats.org/officeDocument/2006/relationships/image" Target="../media/image35.png"/><Relationship Id="rId7" Type="http://schemas.openxmlformats.org/officeDocument/2006/relationships/hyperlink" Target="http://bit.ly/2n5urdH"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hyperlink" Target="http://dx.doi.org/10.1103/PhysRevX.9.03104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7.png"/><Relationship Id="rId4" Type="http://schemas.openxmlformats.org/officeDocument/2006/relationships/image" Target="../media/image14.png"/><Relationship Id="rId5" Type="http://schemas.openxmlformats.org/officeDocument/2006/relationships/hyperlink" Target="http://dx.doi.org/10.3847/2041-8213/ab380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gracedb.ligo.org/superevents/public/O3/" TargetMode="External"/><Relationship Id="rId4" Type="http://schemas.openxmlformats.org/officeDocument/2006/relationships/image" Target="../media/image33.png"/><Relationship Id="rId5"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gracedb.ligo.org/superevents/public/O3/" TargetMode="External"/><Relationship Id="rId4" Type="http://schemas.openxmlformats.org/officeDocument/2006/relationships/image" Target="../media/image33.png"/><Relationship Id="rId5"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dx.doi.org/10.3847/2041-8213/ab4284" TargetMode="External"/><Relationship Id="rId4" Type="http://schemas.openxmlformats.org/officeDocument/2006/relationships/image" Target="../media/image4.png"/><Relationship Id="rId10" Type="http://schemas.openxmlformats.org/officeDocument/2006/relationships/image" Target="../media/image9.png"/><Relationship Id="rId9"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hyperlink" Target="http://dx.doi.org/10.1038/nature2447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hyperlink" Target="http://dx.doi.org/10.1086/186898" TargetMode="External"/><Relationship Id="rId5" Type="http://schemas.openxmlformats.org/officeDocument/2006/relationships/hyperlink" Target="http://dx.doi.org/10.1103/PhysRevD.86.023502"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hyperlink" Target="http://dx.doi.org/10.3847/2041-8213/aa9bf6"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hyperlink" Target="http://dx.doi.org/10.1093/mnras/stx1576"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7.png"/><Relationship Id="rId4" Type="http://schemas.openxmlformats.org/officeDocument/2006/relationships/hyperlink" Target="http://dx.doi.org/10.3847/2041-8213/ab380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arxiv.org/ct?url=https%3A%2F%2Fdx.doi.org%2F10.1103%2FPhysRevLett.123.111102&amp;v=f96c41fe" TargetMode="External"/><Relationship Id="rId4" Type="http://schemas.openxmlformats.org/officeDocument/2006/relationships/image" Target="../media/image4.png"/><Relationship Id="rId10" Type="http://schemas.openxmlformats.org/officeDocument/2006/relationships/image" Target="../media/image9.png"/><Relationship Id="rId9"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dx.doi.org/10.3847/2041-8213/ab4284" TargetMode="External"/><Relationship Id="rId4" Type="http://schemas.openxmlformats.org/officeDocument/2006/relationships/image" Target="../media/image4.png"/><Relationship Id="rId10" Type="http://schemas.openxmlformats.org/officeDocument/2006/relationships/image" Target="../media/image9.png"/><Relationship Id="rId9"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www.youtube.com/watch?v=1agm33iEAuo" TargetMode="External"/><Relationship Id="rId4" Type="http://schemas.openxmlformats.org/officeDocument/2006/relationships/image" Target="../media/image1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hyperlink" Target="https://arxiv.org/pdf/1903.08284.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dx.doi.org/10.1103/PhysRevLett.123.121101" TargetMode="External"/><Relationship Id="rId4" Type="http://schemas.openxmlformats.org/officeDocument/2006/relationships/image" Target="../media/image4.png"/><Relationship Id="rId10" Type="http://schemas.openxmlformats.org/officeDocument/2006/relationships/image" Target="../media/image9.png"/><Relationship Id="rId9"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arxiv.org/ct?url=https%3A%2F%2Fdx.doi.org%2F10.1103%2FPhysRevLett.123.111102&amp;v=f96c41fe" TargetMode="External"/><Relationship Id="rId4" Type="http://schemas.openxmlformats.org/officeDocument/2006/relationships/image" Target="../media/image4.png"/><Relationship Id="rId10" Type="http://schemas.openxmlformats.org/officeDocument/2006/relationships/image" Target="../media/image9.png"/><Relationship Id="rId9"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31.png"/><Relationship Id="rId6"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0.png"/><Relationship Id="rId4" Type="http://schemas.openxmlformats.org/officeDocument/2006/relationships/image" Target="../media/image24.png"/><Relationship Id="rId9" Type="http://schemas.openxmlformats.org/officeDocument/2006/relationships/hyperlink" Target="https://ui.adsabs.harvard.edu/abs/2019arXiv190304467T/abstract" TargetMode="External"/><Relationship Id="rId5" Type="http://schemas.openxmlformats.org/officeDocument/2006/relationships/image" Target="../media/image31.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5.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0.png"/><Relationship Id="rId4" Type="http://schemas.openxmlformats.org/officeDocument/2006/relationships/hyperlink" Target="https://arxiv.org/abs/1906.08789"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0.png"/><Relationship Id="rId4" Type="http://schemas.openxmlformats.org/officeDocument/2006/relationships/hyperlink" Target="https://arxiv.org/abs/1906.08789"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4.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4.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dx.doi.org/10.1103/PhysRevLett.123.121101" TargetMode="External"/><Relationship Id="rId4" Type="http://schemas.openxmlformats.org/officeDocument/2006/relationships/image" Target="../media/image4.png"/><Relationship Id="rId10" Type="http://schemas.openxmlformats.org/officeDocument/2006/relationships/image" Target="../media/image9.png"/><Relationship Id="rId9"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41.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hyperlink" Target="http://dx.doi.org/10.1103/PhysRevLett.116.061102"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Recent Results in GW Astrophysics and Cosmology</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Will M. Farr</a:t>
            </a:r>
            <a:endParaRPr/>
          </a:p>
          <a:p>
            <a:pPr indent="0" lvl="0" marL="0" rtl="0" algn="ctr">
              <a:spcBef>
                <a:spcPts val="0"/>
              </a:spcBef>
              <a:spcAft>
                <a:spcPts val="0"/>
              </a:spcAft>
              <a:buNone/>
            </a:pPr>
            <a:r>
              <a:rPr lang="en"/>
              <a:t>YITP</a:t>
            </a:r>
            <a:endParaRPr/>
          </a:p>
          <a:p>
            <a:pPr indent="0" lvl="0" marL="0" rtl="0" algn="ctr">
              <a:spcBef>
                <a:spcPts val="0"/>
              </a:spcBef>
              <a:spcAft>
                <a:spcPts val="0"/>
              </a:spcAft>
              <a:buNone/>
            </a:pPr>
            <a:r>
              <a:rPr lang="en"/>
              <a:t>3 October 2019</a:t>
            </a:r>
            <a:endParaRPr/>
          </a:p>
        </p:txBody>
      </p:sp>
      <p:sp>
        <p:nvSpPr>
          <p:cNvPr id="56" name="Google Shape;56;p13"/>
          <p:cNvSpPr txBox="1"/>
          <p:nvPr/>
        </p:nvSpPr>
        <p:spPr>
          <a:xfrm>
            <a:off x="709350" y="4534925"/>
            <a:ext cx="8808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@farrwill</a:t>
            </a:r>
            <a:endParaRPr/>
          </a:p>
        </p:txBody>
      </p:sp>
      <p:sp>
        <p:nvSpPr>
          <p:cNvPr id="57" name="Google Shape;57;p13"/>
          <p:cNvSpPr txBox="1"/>
          <p:nvPr/>
        </p:nvSpPr>
        <p:spPr>
          <a:xfrm>
            <a:off x="2024500" y="4534925"/>
            <a:ext cx="56538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farr</a:t>
            </a:r>
            <a:endParaRPr/>
          </a:p>
        </p:txBody>
      </p:sp>
      <p:pic>
        <p:nvPicPr>
          <p:cNvPr id="58" name="Google Shape;58;p13"/>
          <p:cNvPicPr preferRelativeResize="0"/>
          <p:nvPr/>
        </p:nvPicPr>
        <p:blipFill>
          <a:blip r:embed="rId5">
            <a:alphaModFix/>
          </a:blip>
          <a:stretch>
            <a:fillRect/>
          </a:stretch>
        </p:blipFill>
        <p:spPr>
          <a:xfrm>
            <a:off x="311700" y="4534938"/>
            <a:ext cx="397650" cy="397650"/>
          </a:xfrm>
          <a:prstGeom prst="rect">
            <a:avLst/>
          </a:prstGeom>
          <a:noFill/>
          <a:ln>
            <a:noFill/>
          </a:ln>
        </p:spPr>
      </p:pic>
      <p:pic>
        <p:nvPicPr>
          <p:cNvPr id="59" name="Google Shape;59;p13"/>
          <p:cNvPicPr preferRelativeResize="0"/>
          <p:nvPr/>
        </p:nvPicPr>
        <p:blipFill>
          <a:blip r:embed="rId6">
            <a:alphaModFix/>
          </a:blip>
          <a:stretch>
            <a:fillRect/>
          </a:stretch>
        </p:blipFill>
        <p:spPr>
          <a:xfrm>
            <a:off x="1715363" y="4579213"/>
            <a:ext cx="309125" cy="309125"/>
          </a:xfrm>
          <a:prstGeom prst="rect">
            <a:avLst/>
          </a:prstGeom>
          <a:noFill/>
          <a:ln>
            <a:noFill/>
          </a:ln>
        </p:spPr>
      </p:pic>
      <p:sp>
        <p:nvSpPr>
          <p:cNvPr id="60" name="Google Shape;60;p13"/>
          <p:cNvSpPr txBox="1"/>
          <p:nvPr/>
        </p:nvSpPr>
        <p:spPr>
          <a:xfrm>
            <a:off x="6527550" y="4579213"/>
            <a:ext cx="56538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talk: </a:t>
            </a:r>
            <a:r>
              <a:rPr lang="en" u="sng">
                <a:solidFill>
                  <a:schemeClr val="hlink"/>
                </a:solidFill>
                <a:hlinkClick r:id="rId7"/>
              </a:rPr>
              <a:t>http://bit.ly/2n5urdH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GWTC-1</a:t>
            </a:r>
            <a:endParaRPr/>
          </a:p>
        </p:txBody>
      </p:sp>
      <p:pic>
        <p:nvPicPr>
          <p:cNvPr id="190" name="Google Shape;190;p22"/>
          <p:cNvPicPr preferRelativeResize="0"/>
          <p:nvPr/>
        </p:nvPicPr>
        <p:blipFill>
          <a:blip r:embed="rId3">
            <a:alphaModFix/>
          </a:blip>
          <a:stretch>
            <a:fillRect/>
          </a:stretch>
        </p:blipFill>
        <p:spPr>
          <a:xfrm>
            <a:off x="311700" y="1170125"/>
            <a:ext cx="3893051" cy="3103051"/>
          </a:xfrm>
          <a:prstGeom prst="rect">
            <a:avLst/>
          </a:prstGeom>
          <a:noFill/>
          <a:ln>
            <a:noFill/>
          </a:ln>
        </p:spPr>
      </p:pic>
      <p:pic>
        <p:nvPicPr>
          <p:cNvPr id="191" name="Google Shape;191;p22"/>
          <p:cNvPicPr preferRelativeResize="0"/>
          <p:nvPr/>
        </p:nvPicPr>
        <p:blipFill>
          <a:blip r:embed="rId4">
            <a:alphaModFix/>
          </a:blip>
          <a:stretch>
            <a:fillRect/>
          </a:stretch>
        </p:blipFill>
        <p:spPr>
          <a:xfrm>
            <a:off x="4572012" y="1584813"/>
            <a:ext cx="3893039" cy="2688375"/>
          </a:xfrm>
          <a:prstGeom prst="rect">
            <a:avLst/>
          </a:prstGeom>
          <a:noFill/>
          <a:ln>
            <a:noFill/>
          </a:ln>
        </p:spPr>
      </p:pic>
      <p:sp>
        <p:nvSpPr>
          <p:cNvPr id="192" name="Google Shape;192;p22"/>
          <p:cNvSpPr txBox="1"/>
          <p:nvPr/>
        </p:nvSpPr>
        <p:spPr>
          <a:xfrm>
            <a:off x="7227300" y="4689650"/>
            <a:ext cx="56538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Abbott, et al. (2019)</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LIGO Populations</a:t>
            </a:r>
            <a:endParaRPr/>
          </a:p>
        </p:txBody>
      </p:sp>
      <p:pic>
        <p:nvPicPr>
          <p:cNvPr id="198" name="Google Shape;198;p23"/>
          <p:cNvPicPr preferRelativeResize="0"/>
          <p:nvPr/>
        </p:nvPicPr>
        <p:blipFill>
          <a:blip r:embed="rId3">
            <a:alphaModFix/>
          </a:blip>
          <a:stretch>
            <a:fillRect/>
          </a:stretch>
        </p:blipFill>
        <p:spPr>
          <a:xfrm>
            <a:off x="0" y="1572825"/>
            <a:ext cx="4636503" cy="2897826"/>
          </a:xfrm>
          <a:prstGeom prst="rect">
            <a:avLst/>
          </a:prstGeom>
          <a:noFill/>
          <a:ln>
            <a:noFill/>
          </a:ln>
        </p:spPr>
      </p:pic>
      <p:pic>
        <p:nvPicPr>
          <p:cNvPr id="199" name="Google Shape;199;p23"/>
          <p:cNvPicPr preferRelativeResize="0"/>
          <p:nvPr/>
        </p:nvPicPr>
        <p:blipFill>
          <a:blip r:embed="rId4">
            <a:alphaModFix/>
          </a:blip>
          <a:stretch>
            <a:fillRect/>
          </a:stretch>
        </p:blipFill>
        <p:spPr>
          <a:xfrm>
            <a:off x="4782727" y="1552925"/>
            <a:ext cx="4338798" cy="2937615"/>
          </a:xfrm>
          <a:prstGeom prst="rect">
            <a:avLst/>
          </a:prstGeom>
          <a:noFill/>
          <a:ln>
            <a:noFill/>
          </a:ln>
        </p:spPr>
      </p:pic>
      <p:sp>
        <p:nvSpPr>
          <p:cNvPr id="200" name="Google Shape;200;p23"/>
          <p:cNvSpPr txBox="1"/>
          <p:nvPr/>
        </p:nvSpPr>
        <p:spPr>
          <a:xfrm>
            <a:off x="7080575" y="4697125"/>
            <a:ext cx="56538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Abbott, et al. (2019)</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O3 is Off the Hook: </a:t>
            </a:r>
            <a:r>
              <a:rPr lang="en" u="sng">
                <a:solidFill>
                  <a:schemeClr val="hlink"/>
                </a:solidFill>
                <a:hlinkClick r:id="rId3"/>
              </a:rPr>
              <a:t>Public Event Notices</a:t>
            </a:r>
            <a:endParaRPr/>
          </a:p>
        </p:txBody>
      </p:sp>
      <p:pic>
        <p:nvPicPr>
          <p:cNvPr id="206" name="Google Shape;206;p24"/>
          <p:cNvPicPr preferRelativeResize="0"/>
          <p:nvPr/>
        </p:nvPicPr>
        <p:blipFill>
          <a:blip r:embed="rId4">
            <a:alphaModFix/>
          </a:blip>
          <a:stretch>
            <a:fillRect/>
          </a:stretch>
        </p:blipFill>
        <p:spPr>
          <a:xfrm>
            <a:off x="142575" y="1017725"/>
            <a:ext cx="5154924" cy="2821801"/>
          </a:xfrm>
          <a:prstGeom prst="rect">
            <a:avLst/>
          </a:prstGeom>
          <a:noFill/>
          <a:ln>
            <a:noFill/>
          </a:ln>
        </p:spPr>
      </p:pic>
      <p:pic>
        <p:nvPicPr>
          <p:cNvPr id="207" name="Google Shape;207;p24"/>
          <p:cNvPicPr preferRelativeResize="0"/>
          <p:nvPr/>
        </p:nvPicPr>
        <p:blipFill>
          <a:blip r:embed="rId5">
            <a:alphaModFix/>
          </a:blip>
          <a:stretch>
            <a:fillRect/>
          </a:stretch>
        </p:blipFill>
        <p:spPr>
          <a:xfrm>
            <a:off x="142575" y="3985600"/>
            <a:ext cx="5686124" cy="1086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O3 is Off the Hook: </a:t>
            </a:r>
            <a:r>
              <a:rPr lang="en" u="sng">
                <a:solidFill>
                  <a:schemeClr val="hlink"/>
                </a:solidFill>
                <a:hlinkClick r:id="rId3"/>
              </a:rPr>
              <a:t>Public Event Notices</a:t>
            </a:r>
            <a:endParaRPr/>
          </a:p>
        </p:txBody>
      </p:sp>
      <p:pic>
        <p:nvPicPr>
          <p:cNvPr id="213" name="Google Shape;213;p25"/>
          <p:cNvPicPr preferRelativeResize="0"/>
          <p:nvPr/>
        </p:nvPicPr>
        <p:blipFill>
          <a:blip r:embed="rId4">
            <a:alphaModFix/>
          </a:blip>
          <a:stretch>
            <a:fillRect/>
          </a:stretch>
        </p:blipFill>
        <p:spPr>
          <a:xfrm>
            <a:off x="142575" y="1017725"/>
            <a:ext cx="5154924" cy="2821801"/>
          </a:xfrm>
          <a:prstGeom prst="rect">
            <a:avLst/>
          </a:prstGeom>
          <a:noFill/>
          <a:ln>
            <a:noFill/>
          </a:ln>
        </p:spPr>
      </p:pic>
      <p:pic>
        <p:nvPicPr>
          <p:cNvPr id="214" name="Google Shape;214;p25"/>
          <p:cNvPicPr preferRelativeResize="0"/>
          <p:nvPr/>
        </p:nvPicPr>
        <p:blipFill>
          <a:blip r:embed="rId5">
            <a:alphaModFix/>
          </a:blip>
          <a:stretch>
            <a:fillRect/>
          </a:stretch>
        </p:blipFill>
        <p:spPr>
          <a:xfrm>
            <a:off x="142575" y="3985600"/>
            <a:ext cx="5686124" cy="1086425"/>
          </a:xfrm>
          <a:prstGeom prst="rect">
            <a:avLst/>
          </a:prstGeom>
          <a:noFill/>
          <a:ln>
            <a:noFill/>
          </a:ln>
        </p:spPr>
      </p:pic>
      <p:sp>
        <p:nvSpPr>
          <p:cNvPr id="215" name="Google Shape;215;p25"/>
          <p:cNvSpPr/>
          <p:nvPr/>
        </p:nvSpPr>
        <p:spPr>
          <a:xfrm>
            <a:off x="2296900" y="4368050"/>
            <a:ext cx="1364400" cy="7755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txBox="1"/>
          <p:nvPr/>
        </p:nvSpPr>
        <p:spPr>
          <a:xfrm>
            <a:off x="5555750" y="2571750"/>
            <a:ext cx="56538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Catalog paper expected ~April 2020!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Farr, Fishbach, Ye &amp; Holz, ApJL, 883, L42 (2019)</a:t>
            </a:r>
            <a:endParaRPr/>
          </a:p>
        </p:txBody>
      </p:sp>
      <p:pic>
        <p:nvPicPr>
          <p:cNvPr id="222" name="Google Shape;222;p26"/>
          <p:cNvPicPr preferRelativeResize="0"/>
          <p:nvPr/>
        </p:nvPicPr>
        <p:blipFill>
          <a:blip r:embed="rId4">
            <a:alphaModFix amt="50000"/>
          </a:blip>
          <a:stretch>
            <a:fillRect/>
          </a:stretch>
        </p:blipFill>
        <p:spPr>
          <a:xfrm>
            <a:off x="2071025" y="1132520"/>
            <a:ext cx="1459176" cy="1499075"/>
          </a:xfrm>
          <a:prstGeom prst="rect">
            <a:avLst/>
          </a:prstGeom>
          <a:noFill/>
          <a:ln>
            <a:noFill/>
          </a:ln>
        </p:spPr>
      </p:pic>
      <p:pic>
        <p:nvPicPr>
          <p:cNvPr id="223" name="Google Shape;223;p26"/>
          <p:cNvPicPr preferRelativeResize="0"/>
          <p:nvPr/>
        </p:nvPicPr>
        <p:blipFill>
          <a:blip r:embed="rId5">
            <a:alphaModFix amt="50000"/>
          </a:blip>
          <a:stretch>
            <a:fillRect/>
          </a:stretch>
        </p:blipFill>
        <p:spPr>
          <a:xfrm>
            <a:off x="311700" y="1152475"/>
            <a:ext cx="1459175" cy="1459175"/>
          </a:xfrm>
          <a:prstGeom prst="rect">
            <a:avLst/>
          </a:prstGeom>
          <a:noFill/>
          <a:ln>
            <a:noFill/>
          </a:ln>
        </p:spPr>
      </p:pic>
      <p:pic>
        <p:nvPicPr>
          <p:cNvPr id="224" name="Google Shape;224;p26"/>
          <p:cNvPicPr preferRelativeResize="0"/>
          <p:nvPr/>
        </p:nvPicPr>
        <p:blipFill>
          <a:blip r:embed="rId6">
            <a:alphaModFix amt="50000"/>
          </a:blip>
          <a:stretch>
            <a:fillRect/>
          </a:stretch>
        </p:blipFill>
        <p:spPr>
          <a:xfrm>
            <a:off x="3830350" y="1152475"/>
            <a:ext cx="1459175" cy="1459175"/>
          </a:xfrm>
          <a:prstGeom prst="rect">
            <a:avLst/>
          </a:prstGeom>
          <a:noFill/>
          <a:ln>
            <a:noFill/>
          </a:ln>
        </p:spPr>
      </p:pic>
      <p:pic>
        <p:nvPicPr>
          <p:cNvPr id="225" name="Google Shape;225;p26"/>
          <p:cNvPicPr preferRelativeResize="0"/>
          <p:nvPr/>
        </p:nvPicPr>
        <p:blipFill>
          <a:blip r:embed="rId7">
            <a:alphaModFix amt="50000"/>
          </a:blip>
          <a:stretch>
            <a:fillRect/>
          </a:stretch>
        </p:blipFill>
        <p:spPr>
          <a:xfrm>
            <a:off x="5589675" y="1152475"/>
            <a:ext cx="1459175" cy="1459175"/>
          </a:xfrm>
          <a:prstGeom prst="rect">
            <a:avLst/>
          </a:prstGeom>
          <a:noFill/>
          <a:ln>
            <a:noFill/>
          </a:ln>
        </p:spPr>
      </p:pic>
      <p:sp>
        <p:nvSpPr>
          <p:cNvPr id="226" name="Google Shape;226;p26"/>
          <p:cNvSpPr txBox="1"/>
          <p:nvPr/>
        </p:nvSpPr>
        <p:spPr>
          <a:xfrm>
            <a:off x="311688" y="2700625"/>
            <a:ext cx="9636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Chiara </a:t>
            </a:r>
            <a:endParaRPr/>
          </a:p>
          <a:p>
            <a:pPr indent="0" lvl="0" marL="0" rtl="0" algn="l">
              <a:spcBef>
                <a:spcPts val="0"/>
              </a:spcBef>
              <a:spcAft>
                <a:spcPts val="0"/>
              </a:spcAft>
              <a:buNone/>
            </a:pPr>
            <a:r>
              <a:rPr lang="en"/>
              <a:t>Mingarelli</a:t>
            </a:r>
            <a:endParaRPr/>
          </a:p>
        </p:txBody>
      </p:sp>
      <p:sp>
        <p:nvSpPr>
          <p:cNvPr id="227" name="Google Shape;227;p26"/>
          <p:cNvSpPr txBox="1"/>
          <p:nvPr/>
        </p:nvSpPr>
        <p:spPr>
          <a:xfrm>
            <a:off x="207102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Katerina </a:t>
            </a:r>
            <a:endParaRPr/>
          </a:p>
          <a:p>
            <a:pPr indent="0" lvl="0" marL="0" rtl="0" algn="l">
              <a:spcBef>
                <a:spcPts val="0"/>
              </a:spcBef>
              <a:spcAft>
                <a:spcPts val="0"/>
              </a:spcAft>
              <a:buNone/>
            </a:pPr>
            <a:r>
              <a:rPr lang="en"/>
              <a:t>Chatziioannou</a:t>
            </a:r>
            <a:endParaRPr/>
          </a:p>
        </p:txBody>
      </p:sp>
      <p:sp>
        <p:nvSpPr>
          <p:cNvPr id="228" name="Google Shape;228;p26"/>
          <p:cNvSpPr txBox="1"/>
          <p:nvPr/>
        </p:nvSpPr>
        <p:spPr>
          <a:xfrm>
            <a:off x="3830350"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Tom </a:t>
            </a:r>
            <a:endParaRPr/>
          </a:p>
          <a:p>
            <a:pPr indent="0" lvl="0" marL="0" rtl="0" algn="l">
              <a:spcBef>
                <a:spcPts val="0"/>
              </a:spcBef>
              <a:spcAft>
                <a:spcPts val="0"/>
              </a:spcAft>
              <a:buNone/>
            </a:pPr>
            <a:r>
              <a:rPr lang="en"/>
              <a:t>Callister</a:t>
            </a:r>
            <a:endParaRPr/>
          </a:p>
        </p:txBody>
      </p:sp>
      <p:sp>
        <p:nvSpPr>
          <p:cNvPr id="229" name="Google Shape;229;p26"/>
          <p:cNvSpPr txBox="1"/>
          <p:nvPr/>
        </p:nvSpPr>
        <p:spPr>
          <a:xfrm>
            <a:off x="558967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Masha (Maria)</a:t>
            </a:r>
            <a:endParaRPr/>
          </a:p>
          <a:p>
            <a:pPr indent="0" lvl="0" marL="0" rtl="0" algn="l">
              <a:spcBef>
                <a:spcPts val="0"/>
              </a:spcBef>
              <a:spcAft>
                <a:spcPts val="0"/>
              </a:spcAft>
              <a:buNone/>
            </a:pPr>
            <a:r>
              <a:rPr lang="en"/>
              <a:t>Okounkova</a:t>
            </a:r>
            <a:endParaRPr/>
          </a:p>
        </p:txBody>
      </p:sp>
      <p:sp>
        <p:nvSpPr>
          <p:cNvPr id="230" name="Google Shape;230;p26"/>
          <p:cNvSpPr txBox="1"/>
          <p:nvPr/>
        </p:nvSpPr>
        <p:spPr>
          <a:xfrm>
            <a:off x="749672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Jiani Ye</a:t>
            </a:r>
            <a:endParaRPr/>
          </a:p>
        </p:txBody>
      </p:sp>
      <p:pic>
        <p:nvPicPr>
          <p:cNvPr id="231" name="Google Shape;231;p26"/>
          <p:cNvPicPr preferRelativeResize="0"/>
          <p:nvPr/>
        </p:nvPicPr>
        <p:blipFill>
          <a:blip r:embed="rId8">
            <a:alphaModFix/>
          </a:blip>
          <a:stretch>
            <a:fillRect/>
          </a:stretch>
        </p:blipFill>
        <p:spPr>
          <a:xfrm>
            <a:off x="3830350" y="3258495"/>
            <a:ext cx="1459175" cy="1465012"/>
          </a:xfrm>
          <a:prstGeom prst="rect">
            <a:avLst/>
          </a:prstGeom>
          <a:noFill/>
          <a:ln>
            <a:noFill/>
          </a:ln>
        </p:spPr>
      </p:pic>
      <p:sp>
        <p:nvSpPr>
          <p:cNvPr id="232" name="Google Shape;232;p26"/>
          <p:cNvSpPr txBox="1"/>
          <p:nvPr/>
        </p:nvSpPr>
        <p:spPr>
          <a:xfrm>
            <a:off x="3830350" y="47795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Maya Fishbach</a:t>
            </a:r>
            <a:endParaRPr/>
          </a:p>
        </p:txBody>
      </p:sp>
      <p:pic>
        <p:nvPicPr>
          <p:cNvPr id="233" name="Google Shape;233;p26"/>
          <p:cNvPicPr preferRelativeResize="0"/>
          <p:nvPr/>
        </p:nvPicPr>
        <p:blipFill>
          <a:blip r:embed="rId9">
            <a:alphaModFix/>
          </a:blip>
          <a:stretch>
            <a:fillRect/>
          </a:stretch>
        </p:blipFill>
        <p:spPr>
          <a:xfrm>
            <a:off x="5589681" y="3258500"/>
            <a:ext cx="1250570" cy="1499075"/>
          </a:xfrm>
          <a:prstGeom prst="rect">
            <a:avLst/>
          </a:prstGeom>
          <a:noFill/>
          <a:ln>
            <a:noFill/>
          </a:ln>
        </p:spPr>
      </p:pic>
      <p:sp>
        <p:nvSpPr>
          <p:cNvPr id="234" name="Google Shape;234;p26"/>
          <p:cNvSpPr txBox="1"/>
          <p:nvPr/>
        </p:nvSpPr>
        <p:spPr>
          <a:xfrm>
            <a:off x="5589675" y="47798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Daniel Holz</a:t>
            </a:r>
            <a:endParaRPr/>
          </a:p>
        </p:txBody>
      </p:sp>
      <p:sp>
        <p:nvSpPr>
          <p:cNvPr id="235" name="Google Shape;235;p26"/>
          <p:cNvSpPr/>
          <p:nvPr/>
        </p:nvSpPr>
        <p:spPr>
          <a:xfrm>
            <a:off x="7349000" y="1129575"/>
            <a:ext cx="1459200" cy="1459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26"/>
          <p:cNvPicPr preferRelativeResize="0"/>
          <p:nvPr/>
        </p:nvPicPr>
        <p:blipFill>
          <a:blip r:embed="rId10">
            <a:alphaModFix amt="50000"/>
          </a:blip>
          <a:stretch>
            <a:fillRect/>
          </a:stretch>
        </p:blipFill>
        <p:spPr>
          <a:xfrm>
            <a:off x="311700" y="3278450"/>
            <a:ext cx="1459176" cy="1459176"/>
          </a:xfrm>
          <a:prstGeom prst="rect">
            <a:avLst/>
          </a:prstGeom>
          <a:noFill/>
          <a:ln>
            <a:noFill/>
          </a:ln>
        </p:spPr>
      </p:pic>
      <p:sp>
        <p:nvSpPr>
          <p:cNvPr id="237" name="Google Shape;237;p26"/>
          <p:cNvSpPr txBox="1"/>
          <p:nvPr/>
        </p:nvSpPr>
        <p:spPr>
          <a:xfrm>
            <a:off x="311700" y="4779825"/>
            <a:ext cx="14592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 Isi</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GW Distances are Easy</a:t>
            </a:r>
            <a:endParaRPr/>
          </a:p>
        </p:txBody>
      </p:sp>
      <p:pic>
        <p:nvPicPr>
          <p:cNvPr id="243" name="Google Shape;243;p27"/>
          <p:cNvPicPr preferRelativeResize="0"/>
          <p:nvPr/>
        </p:nvPicPr>
        <p:blipFill>
          <a:blip r:embed="rId3">
            <a:alphaModFix/>
          </a:blip>
          <a:stretch>
            <a:fillRect/>
          </a:stretch>
        </p:blipFill>
        <p:spPr>
          <a:xfrm>
            <a:off x="1443038" y="2062163"/>
            <a:ext cx="6257925" cy="1019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GW Redshifts Are Hard</a:t>
            </a:r>
            <a:endParaRPr/>
          </a:p>
        </p:txBody>
      </p:sp>
      <p:pic>
        <p:nvPicPr>
          <p:cNvPr id="249" name="Google Shape;249;p28"/>
          <p:cNvPicPr preferRelativeResize="0"/>
          <p:nvPr/>
        </p:nvPicPr>
        <p:blipFill>
          <a:blip r:embed="rId3">
            <a:alphaModFix/>
          </a:blip>
          <a:stretch>
            <a:fillRect/>
          </a:stretch>
        </p:blipFill>
        <p:spPr>
          <a:xfrm>
            <a:off x="2895600" y="2338388"/>
            <a:ext cx="3352800" cy="466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Easy Mode: GW + EM Measurements</a:t>
            </a:r>
            <a:endParaRPr/>
          </a:p>
        </p:txBody>
      </p:sp>
      <p:pic>
        <p:nvPicPr>
          <p:cNvPr id="255" name="Google Shape;255;p29"/>
          <p:cNvPicPr preferRelativeResize="0"/>
          <p:nvPr/>
        </p:nvPicPr>
        <p:blipFill>
          <a:blip r:embed="rId3">
            <a:alphaModFix/>
          </a:blip>
          <a:stretch>
            <a:fillRect/>
          </a:stretch>
        </p:blipFill>
        <p:spPr>
          <a:xfrm>
            <a:off x="113916" y="1104525"/>
            <a:ext cx="4458084" cy="3064900"/>
          </a:xfrm>
          <a:prstGeom prst="rect">
            <a:avLst/>
          </a:prstGeom>
          <a:noFill/>
          <a:ln>
            <a:noFill/>
          </a:ln>
        </p:spPr>
      </p:pic>
      <p:pic>
        <p:nvPicPr>
          <p:cNvPr id="256" name="Google Shape;256;p29"/>
          <p:cNvPicPr preferRelativeResize="0"/>
          <p:nvPr/>
        </p:nvPicPr>
        <p:blipFill>
          <a:blip r:embed="rId4">
            <a:alphaModFix/>
          </a:blip>
          <a:stretch>
            <a:fillRect/>
          </a:stretch>
        </p:blipFill>
        <p:spPr>
          <a:xfrm>
            <a:off x="4724400" y="1170125"/>
            <a:ext cx="4267200" cy="2933700"/>
          </a:xfrm>
          <a:prstGeom prst="rect">
            <a:avLst/>
          </a:prstGeom>
          <a:noFill/>
          <a:ln>
            <a:noFill/>
          </a:ln>
        </p:spPr>
      </p:pic>
      <p:sp>
        <p:nvSpPr>
          <p:cNvPr id="257" name="Google Shape;257;p29"/>
          <p:cNvSpPr txBox="1"/>
          <p:nvPr/>
        </p:nvSpPr>
        <p:spPr>
          <a:xfrm>
            <a:off x="113925" y="4169425"/>
            <a:ext cx="56538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Abbott, et al. (2017)</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Redshifts Without EM Observations</a:t>
            </a:r>
            <a:endParaRPr/>
          </a:p>
        </p:txBody>
      </p:sp>
      <p:pic>
        <p:nvPicPr>
          <p:cNvPr id="263" name="Google Shape;263;p30"/>
          <p:cNvPicPr preferRelativeResize="0"/>
          <p:nvPr/>
        </p:nvPicPr>
        <p:blipFill>
          <a:blip r:embed="rId3">
            <a:alphaModFix/>
          </a:blip>
          <a:stretch>
            <a:fillRect/>
          </a:stretch>
        </p:blipFill>
        <p:spPr>
          <a:xfrm>
            <a:off x="2895600" y="2338388"/>
            <a:ext cx="3352800" cy="466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Redshifts Without EM Observations</a:t>
            </a:r>
            <a:endParaRPr/>
          </a:p>
        </p:txBody>
      </p:sp>
      <p:pic>
        <p:nvPicPr>
          <p:cNvPr id="269" name="Google Shape;269;p31"/>
          <p:cNvPicPr preferRelativeResize="0"/>
          <p:nvPr/>
        </p:nvPicPr>
        <p:blipFill>
          <a:blip r:embed="rId3">
            <a:alphaModFix/>
          </a:blip>
          <a:stretch>
            <a:fillRect/>
          </a:stretch>
        </p:blipFill>
        <p:spPr>
          <a:xfrm>
            <a:off x="2895600" y="2338388"/>
            <a:ext cx="3352800" cy="466725"/>
          </a:xfrm>
          <a:prstGeom prst="rect">
            <a:avLst/>
          </a:prstGeom>
          <a:noFill/>
          <a:ln>
            <a:noFill/>
          </a:ln>
        </p:spPr>
      </p:pic>
      <p:sp>
        <p:nvSpPr>
          <p:cNvPr id="270" name="Google Shape;270;p31"/>
          <p:cNvSpPr txBox="1"/>
          <p:nvPr/>
        </p:nvSpPr>
        <p:spPr>
          <a:xfrm>
            <a:off x="4572000" y="1348213"/>
            <a:ext cx="56538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If I know this</a:t>
            </a:r>
            <a:endParaRPr sz="2400"/>
          </a:p>
        </p:txBody>
      </p:sp>
      <p:cxnSp>
        <p:nvCxnSpPr>
          <p:cNvPr id="271" name="Google Shape;271;p31"/>
          <p:cNvCxnSpPr/>
          <p:nvPr/>
        </p:nvCxnSpPr>
        <p:spPr>
          <a:xfrm flipH="1">
            <a:off x="4809725" y="1762550"/>
            <a:ext cx="530100" cy="5889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Dramatis Personae</a:t>
            </a:r>
            <a:endParaRPr/>
          </a:p>
        </p:txBody>
      </p:sp>
      <p:pic>
        <p:nvPicPr>
          <p:cNvPr id="66" name="Google Shape;66;p14"/>
          <p:cNvPicPr preferRelativeResize="0"/>
          <p:nvPr/>
        </p:nvPicPr>
        <p:blipFill>
          <a:blip r:embed="rId3">
            <a:alphaModFix/>
          </a:blip>
          <a:stretch>
            <a:fillRect/>
          </a:stretch>
        </p:blipFill>
        <p:spPr>
          <a:xfrm>
            <a:off x="2071025" y="1132520"/>
            <a:ext cx="1459176" cy="1499075"/>
          </a:xfrm>
          <a:prstGeom prst="rect">
            <a:avLst/>
          </a:prstGeom>
          <a:noFill/>
          <a:ln>
            <a:noFill/>
          </a:ln>
        </p:spPr>
      </p:pic>
      <p:pic>
        <p:nvPicPr>
          <p:cNvPr id="67" name="Google Shape;67;p14"/>
          <p:cNvPicPr preferRelativeResize="0"/>
          <p:nvPr/>
        </p:nvPicPr>
        <p:blipFill>
          <a:blip r:embed="rId4">
            <a:alphaModFix/>
          </a:blip>
          <a:stretch>
            <a:fillRect/>
          </a:stretch>
        </p:blipFill>
        <p:spPr>
          <a:xfrm>
            <a:off x="311700" y="1152475"/>
            <a:ext cx="1459175" cy="1459175"/>
          </a:xfrm>
          <a:prstGeom prst="rect">
            <a:avLst/>
          </a:prstGeom>
          <a:noFill/>
          <a:ln>
            <a:noFill/>
          </a:ln>
        </p:spPr>
      </p:pic>
      <p:pic>
        <p:nvPicPr>
          <p:cNvPr id="68" name="Google Shape;68;p14"/>
          <p:cNvPicPr preferRelativeResize="0"/>
          <p:nvPr/>
        </p:nvPicPr>
        <p:blipFill>
          <a:blip r:embed="rId5">
            <a:alphaModFix/>
          </a:blip>
          <a:stretch>
            <a:fillRect/>
          </a:stretch>
        </p:blipFill>
        <p:spPr>
          <a:xfrm>
            <a:off x="3830350" y="1152475"/>
            <a:ext cx="1459175" cy="1459175"/>
          </a:xfrm>
          <a:prstGeom prst="rect">
            <a:avLst/>
          </a:prstGeom>
          <a:noFill/>
          <a:ln>
            <a:noFill/>
          </a:ln>
        </p:spPr>
      </p:pic>
      <p:pic>
        <p:nvPicPr>
          <p:cNvPr id="69" name="Google Shape;69;p14"/>
          <p:cNvPicPr preferRelativeResize="0"/>
          <p:nvPr/>
        </p:nvPicPr>
        <p:blipFill>
          <a:blip r:embed="rId6">
            <a:alphaModFix/>
          </a:blip>
          <a:stretch>
            <a:fillRect/>
          </a:stretch>
        </p:blipFill>
        <p:spPr>
          <a:xfrm>
            <a:off x="5589675" y="1152475"/>
            <a:ext cx="1459175" cy="1459175"/>
          </a:xfrm>
          <a:prstGeom prst="rect">
            <a:avLst/>
          </a:prstGeom>
          <a:noFill/>
          <a:ln>
            <a:noFill/>
          </a:ln>
        </p:spPr>
      </p:pic>
      <p:sp>
        <p:nvSpPr>
          <p:cNvPr id="70" name="Google Shape;70;p14"/>
          <p:cNvSpPr txBox="1"/>
          <p:nvPr/>
        </p:nvSpPr>
        <p:spPr>
          <a:xfrm>
            <a:off x="311688" y="2700625"/>
            <a:ext cx="9636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Chiara </a:t>
            </a:r>
            <a:endParaRPr/>
          </a:p>
          <a:p>
            <a:pPr indent="0" lvl="0" marL="0" rtl="0" algn="l">
              <a:spcBef>
                <a:spcPts val="0"/>
              </a:spcBef>
              <a:spcAft>
                <a:spcPts val="0"/>
              </a:spcAft>
              <a:buNone/>
            </a:pPr>
            <a:r>
              <a:rPr lang="en"/>
              <a:t>Mingarelli</a:t>
            </a:r>
            <a:endParaRPr/>
          </a:p>
        </p:txBody>
      </p:sp>
      <p:sp>
        <p:nvSpPr>
          <p:cNvPr id="71" name="Google Shape;71;p14"/>
          <p:cNvSpPr txBox="1"/>
          <p:nvPr/>
        </p:nvSpPr>
        <p:spPr>
          <a:xfrm>
            <a:off x="207102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Katerina </a:t>
            </a:r>
            <a:endParaRPr/>
          </a:p>
          <a:p>
            <a:pPr indent="0" lvl="0" marL="0" rtl="0" algn="l">
              <a:spcBef>
                <a:spcPts val="0"/>
              </a:spcBef>
              <a:spcAft>
                <a:spcPts val="0"/>
              </a:spcAft>
              <a:buNone/>
            </a:pPr>
            <a:r>
              <a:rPr lang="en"/>
              <a:t>Chatziioannou</a:t>
            </a:r>
            <a:endParaRPr/>
          </a:p>
        </p:txBody>
      </p:sp>
      <p:sp>
        <p:nvSpPr>
          <p:cNvPr id="72" name="Google Shape;72;p14"/>
          <p:cNvSpPr txBox="1"/>
          <p:nvPr/>
        </p:nvSpPr>
        <p:spPr>
          <a:xfrm>
            <a:off x="3830350"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Tom </a:t>
            </a:r>
            <a:endParaRPr/>
          </a:p>
          <a:p>
            <a:pPr indent="0" lvl="0" marL="0" rtl="0" algn="l">
              <a:spcBef>
                <a:spcPts val="0"/>
              </a:spcBef>
              <a:spcAft>
                <a:spcPts val="0"/>
              </a:spcAft>
              <a:buNone/>
            </a:pPr>
            <a:r>
              <a:rPr lang="en"/>
              <a:t>Callister</a:t>
            </a:r>
            <a:endParaRPr/>
          </a:p>
        </p:txBody>
      </p:sp>
      <p:sp>
        <p:nvSpPr>
          <p:cNvPr id="73" name="Google Shape;73;p14"/>
          <p:cNvSpPr txBox="1"/>
          <p:nvPr/>
        </p:nvSpPr>
        <p:spPr>
          <a:xfrm>
            <a:off x="558967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Masha (Maria)</a:t>
            </a:r>
            <a:endParaRPr/>
          </a:p>
          <a:p>
            <a:pPr indent="0" lvl="0" marL="0" rtl="0" algn="l">
              <a:spcBef>
                <a:spcPts val="0"/>
              </a:spcBef>
              <a:spcAft>
                <a:spcPts val="0"/>
              </a:spcAft>
              <a:buNone/>
            </a:pPr>
            <a:r>
              <a:rPr lang="en"/>
              <a:t>Okounkova</a:t>
            </a:r>
            <a:endParaRPr/>
          </a:p>
        </p:txBody>
      </p:sp>
      <p:sp>
        <p:nvSpPr>
          <p:cNvPr id="74" name="Google Shape;74;p14"/>
          <p:cNvSpPr txBox="1"/>
          <p:nvPr/>
        </p:nvSpPr>
        <p:spPr>
          <a:xfrm>
            <a:off x="749672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Jiani Ye</a:t>
            </a:r>
            <a:endParaRPr/>
          </a:p>
        </p:txBody>
      </p:sp>
      <p:pic>
        <p:nvPicPr>
          <p:cNvPr id="75" name="Google Shape;75;p14"/>
          <p:cNvPicPr preferRelativeResize="0"/>
          <p:nvPr/>
        </p:nvPicPr>
        <p:blipFill>
          <a:blip r:embed="rId7">
            <a:alphaModFix/>
          </a:blip>
          <a:stretch>
            <a:fillRect/>
          </a:stretch>
        </p:blipFill>
        <p:spPr>
          <a:xfrm>
            <a:off x="3830350" y="3258495"/>
            <a:ext cx="1459175" cy="1465012"/>
          </a:xfrm>
          <a:prstGeom prst="rect">
            <a:avLst/>
          </a:prstGeom>
          <a:noFill/>
          <a:ln>
            <a:noFill/>
          </a:ln>
        </p:spPr>
      </p:pic>
      <p:sp>
        <p:nvSpPr>
          <p:cNvPr id="76" name="Google Shape;76;p14"/>
          <p:cNvSpPr txBox="1"/>
          <p:nvPr/>
        </p:nvSpPr>
        <p:spPr>
          <a:xfrm>
            <a:off x="3830350" y="4703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Maya Fishbach</a:t>
            </a:r>
            <a:endParaRPr/>
          </a:p>
        </p:txBody>
      </p:sp>
      <p:pic>
        <p:nvPicPr>
          <p:cNvPr id="77" name="Google Shape;77;p14"/>
          <p:cNvPicPr preferRelativeResize="0"/>
          <p:nvPr/>
        </p:nvPicPr>
        <p:blipFill>
          <a:blip r:embed="rId8">
            <a:alphaModFix/>
          </a:blip>
          <a:stretch>
            <a:fillRect/>
          </a:stretch>
        </p:blipFill>
        <p:spPr>
          <a:xfrm>
            <a:off x="5589681" y="3258500"/>
            <a:ext cx="1250570" cy="1499075"/>
          </a:xfrm>
          <a:prstGeom prst="rect">
            <a:avLst/>
          </a:prstGeom>
          <a:noFill/>
          <a:ln>
            <a:noFill/>
          </a:ln>
        </p:spPr>
      </p:pic>
      <p:sp>
        <p:nvSpPr>
          <p:cNvPr id="78" name="Google Shape;78;p14"/>
          <p:cNvSpPr txBox="1"/>
          <p:nvPr/>
        </p:nvSpPr>
        <p:spPr>
          <a:xfrm>
            <a:off x="5589675" y="4703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Daniel Holz</a:t>
            </a:r>
            <a:endParaRPr/>
          </a:p>
        </p:txBody>
      </p:sp>
      <p:pic>
        <p:nvPicPr>
          <p:cNvPr id="79" name="Google Shape;79;p14"/>
          <p:cNvPicPr preferRelativeResize="0"/>
          <p:nvPr/>
        </p:nvPicPr>
        <p:blipFill>
          <a:blip r:embed="rId9">
            <a:alphaModFix/>
          </a:blip>
          <a:stretch>
            <a:fillRect/>
          </a:stretch>
        </p:blipFill>
        <p:spPr>
          <a:xfrm>
            <a:off x="311700" y="3278450"/>
            <a:ext cx="1459176" cy="1459176"/>
          </a:xfrm>
          <a:prstGeom prst="rect">
            <a:avLst/>
          </a:prstGeom>
          <a:noFill/>
          <a:ln>
            <a:noFill/>
          </a:ln>
        </p:spPr>
      </p:pic>
      <p:sp>
        <p:nvSpPr>
          <p:cNvPr id="80" name="Google Shape;80;p14"/>
          <p:cNvSpPr txBox="1"/>
          <p:nvPr/>
        </p:nvSpPr>
        <p:spPr>
          <a:xfrm>
            <a:off x="311700" y="4779825"/>
            <a:ext cx="14592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 Isi</a:t>
            </a:r>
            <a:endParaRPr/>
          </a:p>
        </p:txBody>
      </p:sp>
      <p:sp>
        <p:nvSpPr>
          <p:cNvPr id="81" name="Google Shape;81;p14"/>
          <p:cNvSpPr/>
          <p:nvPr/>
        </p:nvSpPr>
        <p:spPr>
          <a:xfrm>
            <a:off x="7349000" y="1129575"/>
            <a:ext cx="1459200" cy="1459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Redshifts Without EM Observations</a:t>
            </a:r>
            <a:endParaRPr/>
          </a:p>
        </p:txBody>
      </p:sp>
      <p:pic>
        <p:nvPicPr>
          <p:cNvPr id="277" name="Google Shape;277;p32"/>
          <p:cNvPicPr preferRelativeResize="0"/>
          <p:nvPr/>
        </p:nvPicPr>
        <p:blipFill>
          <a:blip r:embed="rId3">
            <a:alphaModFix/>
          </a:blip>
          <a:stretch>
            <a:fillRect/>
          </a:stretch>
        </p:blipFill>
        <p:spPr>
          <a:xfrm>
            <a:off x="2895600" y="2338388"/>
            <a:ext cx="3352800" cy="466725"/>
          </a:xfrm>
          <a:prstGeom prst="rect">
            <a:avLst/>
          </a:prstGeom>
          <a:noFill/>
          <a:ln>
            <a:noFill/>
          </a:ln>
        </p:spPr>
      </p:pic>
      <p:sp>
        <p:nvSpPr>
          <p:cNvPr id="278" name="Google Shape;278;p32"/>
          <p:cNvSpPr txBox="1"/>
          <p:nvPr/>
        </p:nvSpPr>
        <p:spPr>
          <a:xfrm>
            <a:off x="4572000" y="1348213"/>
            <a:ext cx="56538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If I know this</a:t>
            </a:r>
            <a:endParaRPr sz="2400"/>
          </a:p>
        </p:txBody>
      </p:sp>
      <p:cxnSp>
        <p:nvCxnSpPr>
          <p:cNvPr id="279" name="Google Shape;279;p32"/>
          <p:cNvCxnSpPr/>
          <p:nvPr/>
        </p:nvCxnSpPr>
        <p:spPr>
          <a:xfrm flipH="1">
            <a:off x="4809725" y="1762550"/>
            <a:ext cx="530100" cy="588900"/>
          </a:xfrm>
          <a:prstGeom prst="straightConnector1">
            <a:avLst/>
          </a:prstGeom>
          <a:noFill/>
          <a:ln cap="flat" cmpd="sng" w="28575">
            <a:solidFill>
              <a:schemeClr val="dk2"/>
            </a:solidFill>
            <a:prstDash val="solid"/>
            <a:round/>
            <a:headEnd len="med" w="med" type="none"/>
            <a:tailEnd len="med" w="med" type="triangle"/>
          </a:ln>
        </p:spPr>
      </p:cxnSp>
      <p:sp>
        <p:nvSpPr>
          <p:cNvPr id="280" name="Google Shape;280;p32"/>
          <p:cNvSpPr txBox="1"/>
          <p:nvPr/>
        </p:nvSpPr>
        <p:spPr>
          <a:xfrm>
            <a:off x="4457900" y="3910850"/>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Then I can measure this.</a:t>
            </a:r>
            <a:endParaRPr sz="2400"/>
          </a:p>
        </p:txBody>
      </p:sp>
      <p:cxnSp>
        <p:nvCxnSpPr>
          <p:cNvPr id="281" name="Google Shape;281;p32"/>
          <p:cNvCxnSpPr/>
          <p:nvPr/>
        </p:nvCxnSpPr>
        <p:spPr>
          <a:xfrm rot="10800000">
            <a:off x="5894200" y="2801325"/>
            <a:ext cx="750900" cy="1037400"/>
          </a:xfrm>
          <a:prstGeom prst="straightConnector1">
            <a:avLst/>
          </a:prstGeom>
          <a:noFill/>
          <a:ln cap="flat" cmpd="sng" w="28575">
            <a:solidFill>
              <a:schemeClr val="dk2"/>
            </a:solidFill>
            <a:prstDash val="solid"/>
            <a:round/>
            <a:headEnd len="med" w="med" type="none"/>
            <a:tailEnd len="med" w="med" type="triangle"/>
          </a:ln>
        </p:spPr>
      </p:cxnSp>
      <p:sp>
        <p:nvSpPr>
          <p:cNvPr id="282" name="Google Shape;282;p32"/>
          <p:cNvSpPr txBox="1"/>
          <p:nvPr/>
        </p:nvSpPr>
        <p:spPr>
          <a:xfrm>
            <a:off x="7104550" y="4480150"/>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Chernoff &amp; Finn (1993)</a:t>
            </a:r>
            <a:endParaRPr/>
          </a:p>
          <a:p>
            <a:pPr indent="0" lvl="0" marL="0" rtl="0" algn="l">
              <a:spcBef>
                <a:spcPts val="0"/>
              </a:spcBef>
              <a:spcAft>
                <a:spcPts val="0"/>
              </a:spcAft>
              <a:buNone/>
            </a:pPr>
            <a:r>
              <a:rPr lang="en" u="sng">
                <a:solidFill>
                  <a:schemeClr val="hlink"/>
                </a:solidFill>
                <a:hlinkClick r:id="rId5"/>
              </a:rPr>
              <a:t>Taylor &amp; Gair (2012)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BBH &gt;&gt; BNS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are LIGO’s Big Black Holes?</a:t>
            </a:r>
            <a:endParaRPr/>
          </a:p>
        </p:txBody>
      </p:sp>
      <p:pic>
        <p:nvPicPr>
          <p:cNvPr id="293" name="Google Shape;293;p34"/>
          <p:cNvPicPr preferRelativeResize="0"/>
          <p:nvPr/>
        </p:nvPicPr>
        <p:blipFill>
          <a:blip r:embed="rId3">
            <a:alphaModFix/>
          </a:blip>
          <a:stretch>
            <a:fillRect/>
          </a:stretch>
        </p:blipFill>
        <p:spPr>
          <a:xfrm>
            <a:off x="162200" y="1017725"/>
            <a:ext cx="4156884" cy="3820974"/>
          </a:xfrm>
          <a:prstGeom prst="rect">
            <a:avLst/>
          </a:prstGeom>
          <a:noFill/>
          <a:ln>
            <a:noFill/>
          </a:ln>
        </p:spPr>
      </p:pic>
      <p:pic>
        <p:nvPicPr>
          <p:cNvPr id="294" name="Google Shape;294;p34"/>
          <p:cNvPicPr preferRelativeResize="0"/>
          <p:nvPr/>
        </p:nvPicPr>
        <p:blipFill>
          <a:blip r:embed="rId4">
            <a:alphaModFix/>
          </a:blip>
          <a:stretch>
            <a:fillRect/>
          </a:stretch>
        </p:blipFill>
        <p:spPr>
          <a:xfrm>
            <a:off x="4572002" y="1459400"/>
            <a:ext cx="4338798" cy="2937615"/>
          </a:xfrm>
          <a:prstGeom prst="rect">
            <a:avLst/>
          </a:prstGeom>
          <a:noFill/>
          <a:ln>
            <a:noFill/>
          </a:ln>
        </p:spPr>
      </p:pic>
      <p:sp>
        <p:nvSpPr>
          <p:cNvPr id="295" name="Google Shape;295;p34"/>
          <p:cNvSpPr txBox="1"/>
          <p:nvPr/>
        </p:nvSpPr>
        <p:spPr>
          <a:xfrm>
            <a:off x="162200" y="4728900"/>
            <a:ext cx="56538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Fishbach &amp; Holz (2017)</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Pair Instability Supernovae</a:t>
            </a:r>
            <a:endParaRPr/>
          </a:p>
        </p:txBody>
      </p:sp>
      <p:pic>
        <p:nvPicPr>
          <p:cNvPr id="301" name="Google Shape;301;p35"/>
          <p:cNvPicPr preferRelativeResize="0"/>
          <p:nvPr/>
        </p:nvPicPr>
        <p:blipFill>
          <a:blip r:embed="rId3">
            <a:alphaModFix/>
          </a:blip>
          <a:stretch>
            <a:fillRect/>
          </a:stretch>
        </p:blipFill>
        <p:spPr>
          <a:xfrm>
            <a:off x="738425" y="1017725"/>
            <a:ext cx="7667146" cy="3820976"/>
          </a:xfrm>
          <a:prstGeom prst="rect">
            <a:avLst/>
          </a:prstGeom>
          <a:noFill/>
          <a:ln>
            <a:noFill/>
          </a:ln>
        </p:spPr>
      </p:pic>
      <p:sp>
        <p:nvSpPr>
          <p:cNvPr id="302" name="Google Shape;302;p35"/>
          <p:cNvSpPr txBox="1"/>
          <p:nvPr/>
        </p:nvSpPr>
        <p:spPr>
          <a:xfrm>
            <a:off x="7003875" y="4738750"/>
            <a:ext cx="56538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Spera &amp; Mapelli (2017)</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LIGO Populations (PISN Bump?)</a:t>
            </a:r>
            <a:endParaRPr/>
          </a:p>
        </p:txBody>
      </p:sp>
      <p:pic>
        <p:nvPicPr>
          <p:cNvPr id="308" name="Google Shape;308;p36"/>
          <p:cNvPicPr preferRelativeResize="0"/>
          <p:nvPr/>
        </p:nvPicPr>
        <p:blipFill>
          <a:blip r:embed="rId3">
            <a:alphaModFix/>
          </a:blip>
          <a:stretch>
            <a:fillRect/>
          </a:stretch>
        </p:blipFill>
        <p:spPr>
          <a:xfrm>
            <a:off x="1313675" y="1017725"/>
            <a:ext cx="6516648" cy="4072928"/>
          </a:xfrm>
          <a:prstGeom prst="rect">
            <a:avLst/>
          </a:prstGeom>
          <a:noFill/>
          <a:ln>
            <a:noFill/>
          </a:ln>
        </p:spPr>
      </p:pic>
      <p:sp>
        <p:nvSpPr>
          <p:cNvPr id="309" name="Google Shape;309;p36"/>
          <p:cNvSpPr txBox="1"/>
          <p:nvPr/>
        </p:nvSpPr>
        <p:spPr>
          <a:xfrm>
            <a:off x="7286725" y="4775650"/>
            <a:ext cx="56538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Abbott, et al. (2019)</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It Might Look Like in 2020s</a:t>
            </a:r>
            <a:endParaRPr/>
          </a:p>
        </p:txBody>
      </p:sp>
      <p:pic>
        <p:nvPicPr>
          <p:cNvPr id="315" name="Google Shape;315;p37"/>
          <p:cNvPicPr preferRelativeResize="0"/>
          <p:nvPr/>
        </p:nvPicPr>
        <p:blipFill>
          <a:blip r:embed="rId3">
            <a:alphaModFix/>
          </a:blip>
          <a:stretch>
            <a:fillRect/>
          </a:stretch>
        </p:blipFill>
        <p:spPr>
          <a:xfrm>
            <a:off x="152400" y="1170125"/>
            <a:ext cx="3820975" cy="3820975"/>
          </a:xfrm>
          <a:prstGeom prst="rect">
            <a:avLst/>
          </a:prstGeom>
          <a:noFill/>
          <a:ln>
            <a:noFill/>
          </a:ln>
        </p:spPr>
      </p:pic>
      <p:pic>
        <p:nvPicPr>
          <p:cNvPr id="316" name="Google Shape;316;p37"/>
          <p:cNvPicPr preferRelativeResize="0"/>
          <p:nvPr/>
        </p:nvPicPr>
        <p:blipFill>
          <a:blip r:embed="rId4">
            <a:alphaModFix/>
          </a:blip>
          <a:stretch>
            <a:fillRect/>
          </a:stretch>
        </p:blipFill>
        <p:spPr>
          <a:xfrm>
            <a:off x="5011325" y="1170125"/>
            <a:ext cx="3820975" cy="3820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H(z) Measurement</a:t>
            </a:r>
            <a:endParaRPr/>
          </a:p>
        </p:txBody>
      </p:sp>
      <p:pic>
        <p:nvPicPr>
          <p:cNvPr id="322" name="Google Shape;322;p38"/>
          <p:cNvPicPr preferRelativeResize="0"/>
          <p:nvPr/>
        </p:nvPicPr>
        <p:blipFill>
          <a:blip r:embed="rId3">
            <a:alphaModFix/>
          </a:blip>
          <a:stretch>
            <a:fillRect/>
          </a:stretch>
        </p:blipFill>
        <p:spPr>
          <a:xfrm>
            <a:off x="152400" y="1170125"/>
            <a:ext cx="3820975" cy="3820975"/>
          </a:xfrm>
          <a:prstGeom prst="rect">
            <a:avLst/>
          </a:prstGeom>
          <a:noFill/>
          <a:ln>
            <a:noFill/>
          </a:ln>
        </p:spPr>
      </p:pic>
      <p:pic>
        <p:nvPicPr>
          <p:cNvPr id="323" name="Google Shape;323;p38"/>
          <p:cNvPicPr preferRelativeResize="0"/>
          <p:nvPr/>
        </p:nvPicPr>
        <p:blipFill>
          <a:blip r:embed="rId4">
            <a:alphaModFix/>
          </a:blip>
          <a:stretch>
            <a:fillRect/>
          </a:stretch>
        </p:blipFill>
        <p:spPr>
          <a:xfrm>
            <a:off x="5011325" y="1170125"/>
            <a:ext cx="3820975" cy="382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H(z) Measurement</a:t>
            </a:r>
            <a:endParaRPr/>
          </a:p>
        </p:txBody>
      </p:sp>
      <p:pic>
        <p:nvPicPr>
          <p:cNvPr id="329" name="Google Shape;329;p39"/>
          <p:cNvPicPr preferRelativeResize="0"/>
          <p:nvPr/>
        </p:nvPicPr>
        <p:blipFill>
          <a:blip r:embed="rId3">
            <a:alphaModFix/>
          </a:blip>
          <a:stretch>
            <a:fillRect/>
          </a:stretch>
        </p:blipFill>
        <p:spPr>
          <a:xfrm>
            <a:off x="152400" y="1170125"/>
            <a:ext cx="3820975" cy="3820975"/>
          </a:xfrm>
          <a:prstGeom prst="rect">
            <a:avLst/>
          </a:prstGeom>
          <a:noFill/>
          <a:ln>
            <a:noFill/>
          </a:ln>
        </p:spPr>
      </p:pic>
      <p:pic>
        <p:nvPicPr>
          <p:cNvPr id="330" name="Google Shape;330;p39"/>
          <p:cNvPicPr preferRelativeResize="0"/>
          <p:nvPr/>
        </p:nvPicPr>
        <p:blipFill>
          <a:blip r:embed="rId4">
            <a:alphaModFix/>
          </a:blip>
          <a:stretch>
            <a:fillRect/>
          </a:stretch>
        </p:blipFill>
        <p:spPr>
          <a:xfrm>
            <a:off x="5011325" y="1170125"/>
            <a:ext cx="3820975" cy="3820975"/>
          </a:xfrm>
          <a:prstGeom prst="rect">
            <a:avLst/>
          </a:prstGeom>
          <a:noFill/>
          <a:ln>
            <a:noFill/>
          </a:ln>
        </p:spPr>
      </p:pic>
      <p:sp>
        <p:nvSpPr>
          <p:cNvPr id="331" name="Google Shape;331;p39"/>
          <p:cNvSpPr txBox="1"/>
          <p:nvPr/>
        </p:nvSpPr>
        <p:spPr>
          <a:xfrm>
            <a:off x="3906700" y="677300"/>
            <a:ext cx="56538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3% at z ~ 0.8 (H0: +/- 2 km/s/Mpc)!</a:t>
            </a:r>
            <a:endParaRPr sz="2400"/>
          </a:p>
        </p:txBody>
      </p:sp>
      <p:cxnSp>
        <p:nvCxnSpPr>
          <p:cNvPr id="332" name="Google Shape;332;p39"/>
          <p:cNvCxnSpPr/>
          <p:nvPr/>
        </p:nvCxnSpPr>
        <p:spPr>
          <a:xfrm>
            <a:off x="4348425" y="1134350"/>
            <a:ext cx="2915400" cy="1933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u="sng">
                <a:solidFill>
                  <a:schemeClr val="hlink"/>
                </a:solidFill>
                <a:hlinkClick r:id="rId3"/>
              </a:rPr>
              <a:t>Isi, Giesler, Farr, Scheel, Teukolsky, PRL, 123, 111102 (2019)</a:t>
            </a:r>
            <a:endParaRPr sz="2400"/>
          </a:p>
        </p:txBody>
      </p:sp>
      <p:pic>
        <p:nvPicPr>
          <p:cNvPr id="342" name="Google Shape;342;p41"/>
          <p:cNvPicPr preferRelativeResize="0"/>
          <p:nvPr/>
        </p:nvPicPr>
        <p:blipFill>
          <a:blip r:embed="rId4">
            <a:alphaModFix amt="50000"/>
          </a:blip>
          <a:stretch>
            <a:fillRect/>
          </a:stretch>
        </p:blipFill>
        <p:spPr>
          <a:xfrm>
            <a:off x="2071025" y="1132520"/>
            <a:ext cx="1459176" cy="1499075"/>
          </a:xfrm>
          <a:prstGeom prst="rect">
            <a:avLst/>
          </a:prstGeom>
          <a:noFill/>
          <a:ln>
            <a:noFill/>
          </a:ln>
        </p:spPr>
      </p:pic>
      <p:pic>
        <p:nvPicPr>
          <p:cNvPr id="343" name="Google Shape;343;p41"/>
          <p:cNvPicPr preferRelativeResize="0"/>
          <p:nvPr/>
        </p:nvPicPr>
        <p:blipFill>
          <a:blip r:embed="rId5">
            <a:alphaModFix amt="50000"/>
          </a:blip>
          <a:stretch>
            <a:fillRect/>
          </a:stretch>
        </p:blipFill>
        <p:spPr>
          <a:xfrm>
            <a:off x="311700" y="1152475"/>
            <a:ext cx="1459175" cy="1459175"/>
          </a:xfrm>
          <a:prstGeom prst="rect">
            <a:avLst/>
          </a:prstGeom>
          <a:noFill/>
          <a:ln>
            <a:noFill/>
          </a:ln>
        </p:spPr>
      </p:pic>
      <p:pic>
        <p:nvPicPr>
          <p:cNvPr id="344" name="Google Shape;344;p41"/>
          <p:cNvPicPr preferRelativeResize="0"/>
          <p:nvPr/>
        </p:nvPicPr>
        <p:blipFill>
          <a:blip r:embed="rId6">
            <a:alphaModFix amt="50000"/>
          </a:blip>
          <a:stretch>
            <a:fillRect/>
          </a:stretch>
        </p:blipFill>
        <p:spPr>
          <a:xfrm>
            <a:off x="3830350" y="1152475"/>
            <a:ext cx="1459175" cy="1459175"/>
          </a:xfrm>
          <a:prstGeom prst="rect">
            <a:avLst/>
          </a:prstGeom>
          <a:noFill/>
          <a:ln>
            <a:noFill/>
          </a:ln>
        </p:spPr>
      </p:pic>
      <p:pic>
        <p:nvPicPr>
          <p:cNvPr id="345" name="Google Shape;345;p41"/>
          <p:cNvPicPr preferRelativeResize="0"/>
          <p:nvPr/>
        </p:nvPicPr>
        <p:blipFill>
          <a:blip r:embed="rId7">
            <a:alphaModFix amt="50000"/>
          </a:blip>
          <a:stretch>
            <a:fillRect/>
          </a:stretch>
        </p:blipFill>
        <p:spPr>
          <a:xfrm>
            <a:off x="5589675" y="1152475"/>
            <a:ext cx="1459175" cy="1459175"/>
          </a:xfrm>
          <a:prstGeom prst="rect">
            <a:avLst/>
          </a:prstGeom>
          <a:noFill/>
          <a:ln>
            <a:noFill/>
          </a:ln>
        </p:spPr>
      </p:pic>
      <p:sp>
        <p:nvSpPr>
          <p:cNvPr id="346" name="Google Shape;346;p41"/>
          <p:cNvSpPr txBox="1"/>
          <p:nvPr/>
        </p:nvSpPr>
        <p:spPr>
          <a:xfrm>
            <a:off x="311688" y="2700625"/>
            <a:ext cx="9636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Chiara </a:t>
            </a:r>
            <a:endParaRPr/>
          </a:p>
          <a:p>
            <a:pPr indent="0" lvl="0" marL="0" rtl="0" algn="l">
              <a:spcBef>
                <a:spcPts val="0"/>
              </a:spcBef>
              <a:spcAft>
                <a:spcPts val="0"/>
              </a:spcAft>
              <a:buNone/>
            </a:pPr>
            <a:r>
              <a:rPr lang="en"/>
              <a:t>Mingarelli</a:t>
            </a:r>
            <a:endParaRPr/>
          </a:p>
        </p:txBody>
      </p:sp>
      <p:sp>
        <p:nvSpPr>
          <p:cNvPr id="347" name="Google Shape;347;p41"/>
          <p:cNvSpPr txBox="1"/>
          <p:nvPr/>
        </p:nvSpPr>
        <p:spPr>
          <a:xfrm>
            <a:off x="207102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Katerina </a:t>
            </a:r>
            <a:endParaRPr/>
          </a:p>
          <a:p>
            <a:pPr indent="0" lvl="0" marL="0" rtl="0" algn="l">
              <a:spcBef>
                <a:spcPts val="0"/>
              </a:spcBef>
              <a:spcAft>
                <a:spcPts val="0"/>
              </a:spcAft>
              <a:buNone/>
            </a:pPr>
            <a:r>
              <a:rPr lang="en"/>
              <a:t>Chatziioannou</a:t>
            </a:r>
            <a:endParaRPr/>
          </a:p>
        </p:txBody>
      </p:sp>
      <p:sp>
        <p:nvSpPr>
          <p:cNvPr id="348" name="Google Shape;348;p41"/>
          <p:cNvSpPr txBox="1"/>
          <p:nvPr/>
        </p:nvSpPr>
        <p:spPr>
          <a:xfrm>
            <a:off x="3830350"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Tom </a:t>
            </a:r>
            <a:endParaRPr/>
          </a:p>
          <a:p>
            <a:pPr indent="0" lvl="0" marL="0" rtl="0" algn="l">
              <a:spcBef>
                <a:spcPts val="0"/>
              </a:spcBef>
              <a:spcAft>
                <a:spcPts val="0"/>
              </a:spcAft>
              <a:buNone/>
            </a:pPr>
            <a:r>
              <a:rPr lang="en"/>
              <a:t>Callister</a:t>
            </a:r>
            <a:endParaRPr/>
          </a:p>
        </p:txBody>
      </p:sp>
      <p:sp>
        <p:nvSpPr>
          <p:cNvPr id="349" name="Google Shape;349;p41"/>
          <p:cNvSpPr txBox="1"/>
          <p:nvPr/>
        </p:nvSpPr>
        <p:spPr>
          <a:xfrm>
            <a:off x="558967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Masha (Maria)</a:t>
            </a:r>
            <a:endParaRPr/>
          </a:p>
          <a:p>
            <a:pPr indent="0" lvl="0" marL="0" rtl="0" algn="l">
              <a:spcBef>
                <a:spcPts val="0"/>
              </a:spcBef>
              <a:spcAft>
                <a:spcPts val="0"/>
              </a:spcAft>
              <a:buNone/>
            </a:pPr>
            <a:r>
              <a:rPr lang="en"/>
              <a:t>Okounkova</a:t>
            </a:r>
            <a:endParaRPr/>
          </a:p>
        </p:txBody>
      </p:sp>
      <p:sp>
        <p:nvSpPr>
          <p:cNvPr id="350" name="Google Shape;350;p41"/>
          <p:cNvSpPr txBox="1"/>
          <p:nvPr/>
        </p:nvSpPr>
        <p:spPr>
          <a:xfrm>
            <a:off x="749672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Jiani Ye</a:t>
            </a:r>
            <a:endParaRPr/>
          </a:p>
        </p:txBody>
      </p:sp>
      <p:pic>
        <p:nvPicPr>
          <p:cNvPr id="351" name="Google Shape;351;p41"/>
          <p:cNvPicPr preferRelativeResize="0"/>
          <p:nvPr/>
        </p:nvPicPr>
        <p:blipFill>
          <a:blip r:embed="rId8">
            <a:alphaModFix amt="50000"/>
          </a:blip>
          <a:stretch>
            <a:fillRect/>
          </a:stretch>
        </p:blipFill>
        <p:spPr>
          <a:xfrm>
            <a:off x="3830350" y="3258495"/>
            <a:ext cx="1459175" cy="1465012"/>
          </a:xfrm>
          <a:prstGeom prst="rect">
            <a:avLst/>
          </a:prstGeom>
          <a:noFill/>
          <a:ln>
            <a:noFill/>
          </a:ln>
        </p:spPr>
      </p:pic>
      <p:sp>
        <p:nvSpPr>
          <p:cNvPr id="352" name="Google Shape;352;p41"/>
          <p:cNvSpPr txBox="1"/>
          <p:nvPr/>
        </p:nvSpPr>
        <p:spPr>
          <a:xfrm>
            <a:off x="3830350" y="4703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Maya Fishbach</a:t>
            </a:r>
            <a:endParaRPr/>
          </a:p>
        </p:txBody>
      </p:sp>
      <p:pic>
        <p:nvPicPr>
          <p:cNvPr id="353" name="Google Shape;353;p41"/>
          <p:cNvPicPr preferRelativeResize="0"/>
          <p:nvPr/>
        </p:nvPicPr>
        <p:blipFill>
          <a:blip r:embed="rId9">
            <a:alphaModFix amt="50000"/>
          </a:blip>
          <a:stretch>
            <a:fillRect/>
          </a:stretch>
        </p:blipFill>
        <p:spPr>
          <a:xfrm>
            <a:off x="5589681" y="3258500"/>
            <a:ext cx="1250570" cy="1499075"/>
          </a:xfrm>
          <a:prstGeom prst="rect">
            <a:avLst/>
          </a:prstGeom>
          <a:noFill/>
          <a:ln>
            <a:noFill/>
          </a:ln>
        </p:spPr>
      </p:pic>
      <p:sp>
        <p:nvSpPr>
          <p:cNvPr id="354" name="Google Shape;354;p41"/>
          <p:cNvSpPr txBox="1"/>
          <p:nvPr/>
        </p:nvSpPr>
        <p:spPr>
          <a:xfrm>
            <a:off x="5589675" y="4703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Daniel Holz</a:t>
            </a:r>
            <a:endParaRPr/>
          </a:p>
        </p:txBody>
      </p:sp>
      <p:pic>
        <p:nvPicPr>
          <p:cNvPr id="355" name="Google Shape;355;p41"/>
          <p:cNvPicPr preferRelativeResize="0"/>
          <p:nvPr/>
        </p:nvPicPr>
        <p:blipFill>
          <a:blip r:embed="rId10">
            <a:alphaModFix/>
          </a:blip>
          <a:stretch>
            <a:fillRect/>
          </a:stretch>
        </p:blipFill>
        <p:spPr>
          <a:xfrm>
            <a:off x="311700" y="3278450"/>
            <a:ext cx="1459176" cy="1459176"/>
          </a:xfrm>
          <a:prstGeom prst="rect">
            <a:avLst/>
          </a:prstGeom>
          <a:noFill/>
          <a:ln>
            <a:noFill/>
          </a:ln>
        </p:spPr>
      </p:pic>
      <p:sp>
        <p:nvSpPr>
          <p:cNvPr id="356" name="Google Shape;356;p41"/>
          <p:cNvSpPr txBox="1"/>
          <p:nvPr/>
        </p:nvSpPr>
        <p:spPr>
          <a:xfrm>
            <a:off x="311700" y="4779825"/>
            <a:ext cx="14592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 Isi</a:t>
            </a:r>
            <a:endParaRPr/>
          </a:p>
        </p:txBody>
      </p:sp>
      <p:sp>
        <p:nvSpPr>
          <p:cNvPr id="357" name="Google Shape;357;p41"/>
          <p:cNvSpPr/>
          <p:nvPr/>
        </p:nvSpPr>
        <p:spPr>
          <a:xfrm>
            <a:off x="7349000" y="1129575"/>
            <a:ext cx="1459200" cy="1459200"/>
          </a:xfrm>
          <a:prstGeom prst="rect">
            <a:avLst/>
          </a:prstGeom>
          <a:solidFill>
            <a:srgbClr val="000000">
              <a:alpha val="502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Farr, Fishbach, Ye &amp; Holz, ApJL, 883, L42 (2019)</a:t>
            </a:r>
            <a:endParaRPr/>
          </a:p>
        </p:txBody>
      </p:sp>
      <p:pic>
        <p:nvPicPr>
          <p:cNvPr id="87" name="Google Shape;87;p15"/>
          <p:cNvPicPr preferRelativeResize="0"/>
          <p:nvPr/>
        </p:nvPicPr>
        <p:blipFill>
          <a:blip r:embed="rId4">
            <a:alphaModFix amt="50000"/>
          </a:blip>
          <a:stretch>
            <a:fillRect/>
          </a:stretch>
        </p:blipFill>
        <p:spPr>
          <a:xfrm>
            <a:off x="2071025" y="1132520"/>
            <a:ext cx="1459176" cy="1499075"/>
          </a:xfrm>
          <a:prstGeom prst="rect">
            <a:avLst/>
          </a:prstGeom>
          <a:noFill/>
          <a:ln>
            <a:noFill/>
          </a:ln>
        </p:spPr>
      </p:pic>
      <p:pic>
        <p:nvPicPr>
          <p:cNvPr id="88" name="Google Shape;88;p15"/>
          <p:cNvPicPr preferRelativeResize="0"/>
          <p:nvPr/>
        </p:nvPicPr>
        <p:blipFill>
          <a:blip r:embed="rId5">
            <a:alphaModFix amt="50000"/>
          </a:blip>
          <a:stretch>
            <a:fillRect/>
          </a:stretch>
        </p:blipFill>
        <p:spPr>
          <a:xfrm>
            <a:off x="311700" y="1152475"/>
            <a:ext cx="1459175" cy="1459175"/>
          </a:xfrm>
          <a:prstGeom prst="rect">
            <a:avLst/>
          </a:prstGeom>
          <a:noFill/>
          <a:ln>
            <a:noFill/>
          </a:ln>
        </p:spPr>
      </p:pic>
      <p:pic>
        <p:nvPicPr>
          <p:cNvPr id="89" name="Google Shape;89;p15"/>
          <p:cNvPicPr preferRelativeResize="0"/>
          <p:nvPr/>
        </p:nvPicPr>
        <p:blipFill>
          <a:blip r:embed="rId6">
            <a:alphaModFix amt="50000"/>
          </a:blip>
          <a:stretch>
            <a:fillRect/>
          </a:stretch>
        </p:blipFill>
        <p:spPr>
          <a:xfrm>
            <a:off x="3830350" y="1152475"/>
            <a:ext cx="1459175" cy="1459175"/>
          </a:xfrm>
          <a:prstGeom prst="rect">
            <a:avLst/>
          </a:prstGeom>
          <a:noFill/>
          <a:ln>
            <a:noFill/>
          </a:ln>
        </p:spPr>
      </p:pic>
      <p:pic>
        <p:nvPicPr>
          <p:cNvPr id="90" name="Google Shape;90;p15"/>
          <p:cNvPicPr preferRelativeResize="0"/>
          <p:nvPr/>
        </p:nvPicPr>
        <p:blipFill>
          <a:blip r:embed="rId7">
            <a:alphaModFix amt="50000"/>
          </a:blip>
          <a:stretch>
            <a:fillRect/>
          </a:stretch>
        </p:blipFill>
        <p:spPr>
          <a:xfrm>
            <a:off x="5589675" y="1152475"/>
            <a:ext cx="1459175" cy="1459175"/>
          </a:xfrm>
          <a:prstGeom prst="rect">
            <a:avLst/>
          </a:prstGeom>
          <a:noFill/>
          <a:ln>
            <a:noFill/>
          </a:ln>
        </p:spPr>
      </p:pic>
      <p:sp>
        <p:nvSpPr>
          <p:cNvPr id="91" name="Google Shape;91;p15"/>
          <p:cNvSpPr txBox="1"/>
          <p:nvPr/>
        </p:nvSpPr>
        <p:spPr>
          <a:xfrm>
            <a:off x="311688" y="2700625"/>
            <a:ext cx="9636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Chiara </a:t>
            </a:r>
            <a:endParaRPr/>
          </a:p>
          <a:p>
            <a:pPr indent="0" lvl="0" marL="0" rtl="0" algn="l">
              <a:spcBef>
                <a:spcPts val="0"/>
              </a:spcBef>
              <a:spcAft>
                <a:spcPts val="0"/>
              </a:spcAft>
              <a:buNone/>
            </a:pPr>
            <a:r>
              <a:rPr lang="en"/>
              <a:t>Mingarelli</a:t>
            </a:r>
            <a:endParaRPr/>
          </a:p>
        </p:txBody>
      </p:sp>
      <p:sp>
        <p:nvSpPr>
          <p:cNvPr id="92" name="Google Shape;92;p15"/>
          <p:cNvSpPr txBox="1"/>
          <p:nvPr/>
        </p:nvSpPr>
        <p:spPr>
          <a:xfrm>
            <a:off x="207102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Katerina </a:t>
            </a:r>
            <a:endParaRPr/>
          </a:p>
          <a:p>
            <a:pPr indent="0" lvl="0" marL="0" rtl="0" algn="l">
              <a:spcBef>
                <a:spcPts val="0"/>
              </a:spcBef>
              <a:spcAft>
                <a:spcPts val="0"/>
              </a:spcAft>
              <a:buNone/>
            </a:pPr>
            <a:r>
              <a:rPr lang="en"/>
              <a:t>Chatziioannou</a:t>
            </a:r>
            <a:endParaRPr/>
          </a:p>
        </p:txBody>
      </p:sp>
      <p:sp>
        <p:nvSpPr>
          <p:cNvPr id="93" name="Google Shape;93;p15"/>
          <p:cNvSpPr txBox="1"/>
          <p:nvPr/>
        </p:nvSpPr>
        <p:spPr>
          <a:xfrm>
            <a:off x="3830350"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Tom </a:t>
            </a:r>
            <a:endParaRPr/>
          </a:p>
          <a:p>
            <a:pPr indent="0" lvl="0" marL="0" rtl="0" algn="l">
              <a:spcBef>
                <a:spcPts val="0"/>
              </a:spcBef>
              <a:spcAft>
                <a:spcPts val="0"/>
              </a:spcAft>
              <a:buNone/>
            </a:pPr>
            <a:r>
              <a:rPr lang="en"/>
              <a:t>Callister</a:t>
            </a:r>
            <a:endParaRPr/>
          </a:p>
        </p:txBody>
      </p:sp>
      <p:sp>
        <p:nvSpPr>
          <p:cNvPr id="94" name="Google Shape;94;p15"/>
          <p:cNvSpPr txBox="1"/>
          <p:nvPr/>
        </p:nvSpPr>
        <p:spPr>
          <a:xfrm>
            <a:off x="558967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Masha (Maria)</a:t>
            </a:r>
            <a:endParaRPr/>
          </a:p>
          <a:p>
            <a:pPr indent="0" lvl="0" marL="0" rtl="0" algn="l">
              <a:spcBef>
                <a:spcPts val="0"/>
              </a:spcBef>
              <a:spcAft>
                <a:spcPts val="0"/>
              </a:spcAft>
              <a:buNone/>
            </a:pPr>
            <a:r>
              <a:rPr lang="en"/>
              <a:t>Okounkova</a:t>
            </a:r>
            <a:endParaRPr/>
          </a:p>
        </p:txBody>
      </p:sp>
      <p:sp>
        <p:nvSpPr>
          <p:cNvPr id="95" name="Google Shape;95;p15"/>
          <p:cNvSpPr txBox="1"/>
          <p:nvPr/>
        </p:nvSpPr>
        <p:spPr>
          <a:xfrm>
            <a:off x="749672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Jiani Ye</a:t>
            </a:r>
            <a:endParaRPr/>
          </a:p>
        </p:txBody>
      </p:sp>
      <p:pic>
        <p:nvPicPr>
          <p:cNvPr id="96" name="Google Shape;96;p15"/>
          <p:cNvPicPr preferRelativeResize="0"/>
          <p:nvPr/>
        </p:nvPicPr>
        <p:blipFill>
          <a:blip r:embed="rId8">
            <a:alphaModFix/>
          </a:blip>
          <a:stretch>
            <a:fillRect/>
          </a:stretch>
        </p:blipFill>
        <p:spPr>
          <a:xfrm>
            <a:off x="3830350" y="3258495"/>
            <a:ext cx="1459175" cy="1465012"/>
          </a:xfrm>
          <a:prstGeom prst="rect">
            <a:avLst/>
          </a:prstGeom>
          <a:noFill/>
          <a:ln>
            <a:noFill/>
          </a:ln>
        </p:spPr>
      </p:pic>
      <p:sp>
        <p:nvSpPr>
          <p:cNvPr id="97" name="Google Shape;97;p15"/>
          <p:cNvSpPr txBox="1"/>
          <p:nvPr/>
        </p:nvSpPr>
        <p:spPr>
          <a:xfrm>
            <a:off x="3830350" y="47795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Maya Fishbach</a:t>
            </a:r>
            <a:endParaRPr/>
          </a:p>
        </p:txBody>
      </p:sp>
      <p:pic>
        <p:nvPicPr>
          <p:cNvPr id="98" name="Google Shape;98;p15"/>
          <p:cNvPicPr preferRelativeResize="0"/>
          <p:nvPr/>
        </p:nvPicPr>
        <p:blipFill>
          <a:blip r:embed="rId9">
            <a:alphaModFix/>
          </a:blip>
          <a:stretch>
            <a:fillRect/>
          </a:stretch>
        </p:blipFill>
        <p:spPr>
          <a:xfrm>
            <a:off x="5589681" y="3258500"/>
            <a:ext cx="1250570" cy="1499075"/>
          </a:xfrm>
          <a:prstGeom prst="rect">
            <a:avLst/>
          </a:prstGeom>
          <a:noFill/>
          <a:ln>
            <a:noFill/>
          </a:ln>
        </p:spPr>
      </p:pic>
      <p:sp>
        <p:nvSpPr>
          <p:cNvPr id="99" name="Google Shape;99;p15"/>
          <p:cNvSpPr txBox="1"/>
          <p:nvPr/>
        </p:nvSpPr>
        <p:spPr>
          <a:xfrm>
            <a:off x="5589675" y="47798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Daniel Holz</a:t>
            </a:r>
            <a:endParaRPr/>
          </a:p>
        </p:txBody>
      </p:sp>
      <p:sp>
        <p:nvSpPr>
          <p:cNvPr id="100" name="Google Shape;100;p15"/>
          <p:cNvSpPr/>
          <p:nvPr/>
        </p:nvSpPr>
        <p:spPr>
          <a:xfrm>
            <a:off x="7349000" y="1129575"/>
            <a:ext cx="1459200" cy="1459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5"/>
          <p:cNvPicPr preferRelativeResize="0"/>
          <p:nvPr/>
        </p:nvPicPr>
        <p:blipFill>
          <a:blip r:embed="rId10">
            <a:alphaModFix amt="50000"/>
          </a:blip>
          <a:stretch>
            <a:fillRect/>
          </a:stretch>
        </p:blipFill>
        <p:spPr>
          <a:xfrm>
            <a:off x="311700" y="3278450"/>
            <a:ext cx="1459176" cy="1459176"/>
          </a:xfrm>
          <a:prstGeom prst="rect">
            <a:avLst/>
          </a:prstGeom>
          <a:noFill/>
          <a:ln>
            <a:noFill/>
          </a:ln>
        </p:spPr>
      </p:pic>
      <p:sp>
        <p:nvSpPr>
          <p:cNvPr id="102" name="Google Shape;102;p15"/>
          <p:cNvSpPr txBox="1"/>
          <p:nvPr/>
        </p:nvSpPr>
        <p:spPr>
          <a:xfrm>
            <a:off x="311700" y="4779825"/>
            <a:ext cx="14592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 Isi</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Black Holes Have Spectra (GW150914)</a:t>
            </a:r>
            <a:endParaRPr/>
          </a:p>
        </p:txBody>
      </p:sp>
      <p:pic>
        <p:nvPicPr>
          <p:cNvPr descr="This computer simulation shows the warping of space and time around two colliding black holes observed by LIGO on September 14, 2015. LIGO detected gravitational waves generated by this black hole merger—humanity's first contact with gravitational waves and black-hole collisions. Gravitational waves are ripples in the shape of space and flow of time.&#10;&#10;The colored surface is the space of our universe, as viewed from a hypothetical, flat, higher-dimensional universe, in which our own universe is embedded. Our universe looks like a warped two-dimensional sheet because one of its three space dimensions has been removed. Around each black hole, space bends downward in a funnel shape, a warping produced by the black hole's huge mass.&#10;&#10;Near the black holes, the colors depict the rate at which time flows. In the green regions outside the holes, time flows at its normal rate. In the yellow regions, it is slowed by 20 or 30 percent. In the red regions, time is hugely slowed. Far from the holes, the blue and purple bands depict outgoing gravitational waves, produced by the black holes' orbital movement and collision.&#10;&#10;Our universe's space, as seen from the hypothetical higher-dimensional universe, is dragged into motion by the orbital movement of the black holes, and by their gravity and by their spins. This motion of space is depicted by silver arrows, and it causes the plane of the orbit to precess gradually, as seen in the video.&#10;&#10;The upper left numbers show time, as measured by a hypothetical person near the black holes (but not so near that time is warped). The bottom portion of the movie shows the waveform, or wave shape, of the emitted gravitational waves.&#10;&#10;The gravitational waves carry away energy, causing the black holes to spiral inward and collide. The movie switches to slow motion as the collision nears, and is paused at the moment the black holes' surfaces (their &quot;horizons&quot;) touch. At the pause, space is enormously distorted. After the pause, again seen in slow motion, the shapes of space and time oscillate briefly but wildly, and then settle down into the quiescent state of a merged black hole. Returning to fast motion, we see the gravitational waves from the collision, propagating out into the universe.&#10;&#10;The collision and wild oscillations constitute a &quot;storm&quot; in the fabric of space and time—an enormously powerful but brief storm. During the storm, the power output in gravitational waves is far greater than the luminosity of all the stars in our observable universe put together. In other words, this collision of two black holes, each the size of a large city on Earth, is the most powerful explosion that astronomers have ever seen, aside from our universe's birth in the Big Bang.&#10;&#10;This simulation was created by the SXS (Simulating eXtreme Spacetimes) Project (http://www.black-holes.org).&#10;&#10;Credit: SXS" id="363" name="Google Shape;363;p42" title="Warped Space and Time Around Colliding Black Holes">
            <a:hlinkClick r:id="rId3"/>
          </p:cNvPr>
          <p:cNvPicPr preferRelativeResize="0"/>
          <p:nvPr/>
        </p:nvPicPr>
        <p:blipFill>
          <a:blip r:embed="rId4">
            <a:alphaModFix/>
          </a:blip>
          <a:stretch>
            <a:fillRect/>
          </a:stretch>
        </p:blipFill>
        <p:spPr>
          <a:xfrm>
            <a:off x="1923075" y="1017725"/>
            <a:ext cx="5297833" cy="3973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Kerr Normal Modes (GW150914-Like)</a:t>
            </a:r>
            <a:endParaRPr/>
          </a:p>
        </p:txBody>
      </p:sp>
      <p:pic>
        <p:nvPicPr>
          <p:cNvPr id="369" name="Google Shape;369;p43"/>
          <p:cNvPicPr preferRelativeResize="0"/>
          <p:nvPr/>
        </p:nvPicPr>
        <p:blipFill>
          <a:blip r:embed="rId3">
            <a:alphaModFix/>
          </a:blip>
          <a:stretch>
            <a:fillRect/>
          </a:stretch>
        </p:blipFill>
        <p:spPr>
          <a:xfrm>
            <a:off x="152400" y="1170125"/>
            <a:ext cx="8839200" cy="3052470"/>
          </a:xfrm>
          <a:prstGeom prst="rect">
            <a:avLst/>
          </a:prstGeom>
          <a:noFill/>
          <a:ln>
            <a:noFill/>
          </a:ln>
        </p:spPr>
      </p:pic>
      <p:sp>
        <p:nvSpPr>
          <p:cNvPr id="370" name="Google Shape;370;p43"/>
          <p:cNvSpPr txBox="1"/>
          <p:nvPr/>
        </p:nvSpPr>
        <p:spPr>
          <a:xfrm>
            <a:off x="7244225" y="4656625"/>
            <a:ext cx="6237300" cy="7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Giesler, et al. (2019)</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Multiple Modes in GW150914</a:t>
            </a:r>
            <a:endParaRPr/>
          </a:p>
        </p:txBody>
      </p:sp>
      <p:pic>
        <p:nvPicPr>
          <p:cNvPr id="376" name="Google Shape;376;p44"/>
          <p:cNvPicPr preferRelativeResize="0"/>
          <p:nvPr/>
        </p:nvPicPr>
        <p:blipFill>
          <a:blip r:embed="rId3">
            <a:alphaModFix/>
          </a:blip>
          <a:stretch>
            <a:fillRect/>
          </a:stretch>
        </p:blipFill>
        <p:spPr>
          <a:xfrm>
            <a:off x="152400" y="1170125"/>
            <a:ext cx="3927535" cy="3820974"/>
          </a:xfrm>
          <a:prstGeom prst="rect">
            <a:avLst/>
          </a:prstGeom>
          <a:noFill/>
          <a:ln>
            <a:noFill/>
          </a:ln>
        </p:spPr>
      </p:pic>
      <p:pic>
        <p:nvPicPr>
          <p:cNvPr id="377" name="Google Shape;377;p44"/>
          <p:cNvPicPr preferRelativeResize="0"/>
          <p:nvPr/>
        </p:nvPicPr>
        <p:blipFill>
          <a:blip r:embed="rId4">
            <a:alphaModFix/>
          </a:blip>
          <a:stretch>
            <a:fillRect/>
          </a:stretch>
        </p:blipFill>
        <p:spPr>
          <a:xfrm>
            <a:off x="5011335" y="1170125"/>
            <a:ext cx="3820975" cy="382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GR (The No-Hair Theorem)</a:t>
            </a:r>
            <a:endParaRPr/>
          </a:p>
        </p:txBody>
      </p:sp>
      <p:pic>
        <p:nvPicPr>
          <p:cNvPr id="383" name="Google Shape;383;p45"/>
          <p:cNvPicPr preferRelativeResize="0"/>
          <p:nvPr/>
        </p:nvPicPr>
        <p:blipFill>
          <a:blip r:embed="rId3">
            <a:alphaModFix/>
          </a:blip>
          <a:stretch>
            <a:fillRect/>
          </a:stretch>
        </p:blipFill>
        <p:spPr>
          <a:xfrm>
            <a:off x="2509126" y="1017725"/>
            <a:ext cx="4125748" cy="412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GR (The No-Hair Theorem)</a:t>
            </a:r>
            <a:endParaRPr/>
          </a:p>
        </p:txBody>
      </p:sp>
      <p:pic>
        <p:nvPicPr>
          <p:cNvPr id="389" name="Google Shape;389;p46"/>
          <p:cNvPicPr preferRelativeResize="0"/>
          <p:nvPr/>
        </p:nvPicPr>
        <p:blipFill>
          <a:blip r:embed="rId3">
            <a:alphaModFix/>
          </a:blip>
          <a:stretch>
            <a:fillRect/>
          </a:stretch>
        </p:blipFill>
        <p:spPr>
          <a:xfrm>
            <a:off x="2509126" y="1017725"/>
            <a:ext cx="4125748" cy="4125775"/>
          </a:xfrm>
          <a:prstGeom prst="rect">
            <a:avLst/>
          </a:prstGeom>
          <a:noFill/>
          <a:ln>
            <a:noFill/>
          </a:ln>
        </p:spPr>
      </p:pic>
      <p:sp>
        <p:nvSpPr>
          <p:cNvPr id="390" name="Google Shape;390;p46"/>
          <p:cNvSpPr txBox="1"/>
          <p:nvPr/>
        </p:nvSpPr>
        <p:spPr>
          <a:xfrm>
            <a:off x="397575" y="2207850"/>
            <a:ext cx="6237300" cy="7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GR to +/- 10%</a:t>
            </a:r>
            <a:endParaRPr sz="2400"/>
          </a:p>
        </p:txBody>
      </p:sp>
      <p:cxnSp>
        <p:nvCxnSpPr>
          <p:cNvPr id="391" name="Google Shape;391;p46"/>
          <p:cNvCxnSpPr/>
          <p:nvPr/>
        </p:nvCxnSpPr>
        <p:spPr>
          <a:xfrm flipH="1" rot="10800000">
            <a:off x="2046575" y="1775725"/>
            <a:ext cx="1407600" cy="5199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47"/>
          <p:cNvSpPr txBox="1"/>
          <p:nvPr>
            <p:ph type="title"/>
          </p:nvPr>
        </p:nvSpPr>
        <p:spPr>
          <a:xfrm>
            <a:off x="-57355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GWTC-1 has 10 BBH:               </a:t>
            </a:r>
            <a:endParaRPr/>
          </a:p>
        </p:txBody>
      </p:sp>
      <p:pic>
        <p:nvPicPr>
          <p:cNvPr id="397" name="Google Shape;397;p47"/>
          <p:cNvPicPr preferRelativeResize="0"/>
          <p:nvPr/>
        </p:nvPicPr>
        <p:blipFill>
          <a:blip r:embed="rId3">
            <a:alphaModFix/>
          </a:blip>
          <a:stretch>
            <a:fillRect/>
          </a:stretch>
        </p:blipFill>
        <p:spPr>
          <a:xfrm>
            <a:off x="6108800" y="2173500"/>
            <a:ext cx="1571625" cy="819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Isi, Chatziioannou &amp; Farr, PRL, 123, 121101 (2019)</a:t>
            </a:r>
            <a:endParaRPr/>
          </a:p>
        </p:txBody>
      </p:sp>
      <p:pic>
        <p:nvPicPr>
          <p:cNvPr id="403" name="Google Shape;403;p48"/>
          <p:cNvPicPr preferRelativeResize="0"/>
          <p:nvPr/>
        </p:nvPicPr>
        <p:blipFill>
          <a:blip r:embed="rId4">
            <a:alphaModFix/>
          </a:blip>
          <a:stretch>
            <a:fillRect/>
          </a:stretch>
        </p:blipFill>
        <p:spPr>
          <a:xfrm>
            <a:off x="2071025" y="1132520"/>
            <a:ext cx="1459176" cy="1499075"/>
          </a:xfrm>
          <a:prstGeom prst="rect">
            <a:avLst/>
          </a:prstGeom>
          <a:noFill/>
          <a:ln>
            <a:noFill/>
          </a:ln>
        </p:spPr>
      </p:pic>
      <p:pic>
        <p:nvPicPr>
          <p:cNvPr id="404" name="Google Shape;404;p48"/>
          <p:cNvPicPr preferRelativeResize="0"/>
          <p:nvPr/>
        </p:nvPicPr>
        <p:blipFill>
          <a:blip r:embed="rId5">
            <a:alphaModFix amt="50000"/>
          </a:blip>
          <a:stretch>
            <a:fillRect/>
          </a:stretch>
        </p:blipFill>
        <p:spPr>
          <a:xfrm>
            <a:off x="311700" y="1152475"/>
            <a:ext cx="1459175" cy="1459175"/>
          </a:xfrm>
          <a:prstGeom prst="rect">
            <a:avLst/>
          </a:prstGeom>
          <a:noFill/>
          <a:ln>
            <a:noFill/>
          </a:ln>
        </p:spPr>
      </p:pic>
      <p:pic>
        <p:nvPicPr>
          <p:cNvPr id="405" name="Google Shape;405;p48"/>
          <p:cNvPicPr preferRelativeResize="0"/>
          <p:nvPr/>
        </p:nvPicPr>
        <p:blipFill>
          <a:blip r:embed="rId6">
            <a:alphaModFix amt="50000"/>
          </a:blip>
          <a:stretch>
            <a:fillRect/>
          </a:stretch>
        </p:blipFill>
        <p:spPr>
          <a:xfrm>
            <a:off x="3830350" y="1152475"/>
            <a:ext cx="1459175" cy="1459175"/>
          </a:xfrm>
          <a:prstGeom prst="rect">
            <a:avLst/>
          </a:prstGeom>
          <a:noFill/>
          <a:ln>
            <a:noFill/>
          </a:ln>
        </p:spPr>
      </p:pic>
      <p:pic>
        <p:nvPicPr>
          <p:cNvPr id="406" name="Google Shape;406;p48"/>
          <p:cNvPicPr preferRelativeResize="0"/>
          <p:nvPr/>
        </p:nvPicPr>
        <p:blipFill>
          <a:blip r:embed="rId7">
            <a:alphaModFix amt="50000"/>
          </a:blip>
          <a:stretch>
            <a:fillRect/>
          </a:stretch>
        </p:blipFill>
        <p:spPr>
          <a:xfrm>
            <a:off x="5589675" y="1152475"/>
            <a:ext cx="1459175" cy="1459175"/>
          </a:xfrm>
          <a:prstGeom prst="rect">
            <a:avLst/>
          </a:prstGeom>
          <a:noFill/>
          <a:ln>
            <a:noFill/>
          </a:ln>
        </p:spPr>
      </p:pic>
      <p:sp>
        <p:nvSpPr>
          <p:cNvPr id="407" name="Google Shape;407;p48"/>
          <p:cNvSpPr txBox="1"/>
          <p:nvPr/>
        </p:nvSpPr>
        <p:spPr>
          <a:xfrm>
            <a:off x="311688" y="2700625"/>
            <a:ext cx="9636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Chiara </a:t>
            </a:r>
            <a:endParaRPr/>
          </a:p>
          <a:p>
            <a:pPr indent="0" lvl="0" marL="0" rtl="0" algn="l">
              <a:spcBef>
                <a:spcPts val="0"/>
              </a:spcBef>
              <a:spcAft>
                <a:spcPts val="0"/>
              </a:spcAft>
              <a:buNone/>
            </a:pPr>
            <a:r>
              <a:rPr lang="en"/>
              <a:t>Mingarelli</a:t>
            </a:r>
            <a:endParaRPr/>
          </a:p>
        </p:txBody>
      </p:sp>
      <p:sp>
        <p:nvSpPr>
          <p:cNvPr id="408" name="Google Shape;408;p48"/>
          <p:cNvSpPr txBox="1"/>
          <p:nvPr/>
        </p:nvSpPr>
        <p:spPr>
          <a:xfrm>
            <a:off x="207102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Katerina </a:t>
            </a:r>
            <a:endParaRPr/>
          </a:p>
          <a:p>
            <a:pPr indent="0" lvl="0" marL="0" rtl="0" algn="l">
              <a:spcBef>
                <a:spcPts val="0"/>
              </a:spcBef>
              <a:spcAft>
                <a:spcPts val="0"/>
              </a:spcAft>
              <a:buNone/>
            </a:pPr>
            <a:r>
              <a:rPr lang="en"/>
              <a:t>Chatziioannou</a:t>
            </a:r>
            <a:endParaRPr/>
          </a:p>
        </p:txBody>
      </p:sp>
      <p:sp>
        <p:nvSpPr>
          <p:cNvPr id="409" name="Google Shape;409;p48"/>
          <p:cNvSpPr txBox="1"/>
          <p:nvPr/>
        </p:nvSpPr>
        <p:spPr>
          <a:xfrm>
            <a:off x="3830350"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Tom </a:t>
            </a:r>
            <a:endParaRPr/>
          </a:p>
          <a:p>
            <a:pPr indent="0" lvl="0" marL="0" rtl="0" algn="l">
              <a:spcBef>
                <a:spcPts val="0"/>
              </a:spcBef>
              <a:spcAft>
                <a:spcPts val="0"/>
              </a:spcAft>
              <a:buNone/>
            </a:pPr>
            <a:r>
              <a:rPr lang="en"/>
              <a:t>Callister</a:t>
            </a:r>
            <a:endParaRPr/>
          </a:p>
        </p:txBody>
      </p:sp>
      <p:sp>
        <p:nvSpPr>
          <p:cNvPr id="410" name="Google Shape;410;p48"/>
          <p:cNvSpPr txBox="1"/>
          <p:nvPr/>
        </p:nvSpPr>
        <p:spPr>
          <a:xfrm>
            <a:off x="558967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Masha (Maria)</a:t>
            </a:r>
            <a:endParaRPr/>
          </a:p>
          <a:p>
            <a:pPr indent="0" lvl="0" marL="0" rtl="0" algn="l">
              <a:spcBef>
                <a:spcPts val="0"/>
              </a:spcBef>
              <a:spcAft>
                <a:spcPts val="0"/>
              </a:spcAft>
              <a:buNone/>
            </a:pPr>
            <a:r>
              <a:rPr lang="en"/>
              <a:t>Okounkova</a:t>
            </a:r>
            <a:endParaRPr/>
          </a:p>
        </p:txBody>
      </p:sp>
      <p:sp>
        <p:nvSpPr>
          <p:cNvPr id="411" name="Google Shape;411;p48"/>
          <p:cNvSpPr txBox="1"/>
          <p:nvPr/>
        </p:nvSpPr>
        <p:spPr>
          <a:xfrm>
            <a:off x="749672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Jiani Ye</a:t>
            </a:r>
            <a:endParaRPr/>
          </a:p>
        </p:txBody>
      </p:sp>
      <p:pic>
        <p:nvPicPr>
          <p:cNvPr id="412" name="Google Shape;412;p48"/>
          <p:cNvPicPr preferRelativeResize="0"/>
          <p:nvPr/>
        </p:nvPicPr>
        <p:blipFill>
          <a:blip r:embed="rId8">
            <a:alphaModFix amt="50000"/>
          </a:blip>
          <a:stretch>
            <a:fillRect/>
          </a:stretch>
        </p:blipFill>
        <p:spPr>
          <a:xfrm>
            <a:off x="3830350" y="3258495"/>
            <a:ext cx="1459175" cy="1465012"/>
          </a:xfrm>
          <a:prstGeom prst="rect">
            <a:avLst/>
          </a:prstGeom>
          <a:noFill/>
          <a:ln>
            <a:noFill/>
          </a:ln>
        </p:spPr>
      </p:pic>
      <p:sp>
        <p:nvSpPr>
          <p:cNvPr id="413" name="Google Shape;413;p48"/>
          <p:cNvSpPr txBox="1"/>
          <p:nvPr/>
        </p:nvSpPr>
        <p:spPr>
          <a:xfrm>
            <a:off x="3830350" y="4703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Maya Fishbach</a:t>
            </a:r>
            <a:endParaRPr/>
          </a:p>
        </p:txBody>
      </p:sp>
      <p:pic>
        <p:nvPicPr>
          <p:cNvPr id="414" name="Google Shape;414;p48"/>
          <p:cNvPicPr preferRelativeResize="0"/>
          <p:nvPr/>
        </p:nvPicPr>
        <p:blipFill>
          <a:blip r:embed="rId9">
            <a:alphaModFix amt="50000"/>
          </a:blip>
          <a:stretch>
            <a:fillRect/>
          </a:stretch>
        </p:blipFill>
        <p:spPr>
          <a:xfrm>
            <a:off x="5589681" y="3258500"/>
            <a:ext cx="1250570" cy="1499075"/>
          </a:xfrm>
          <a:prstGeom prst="rect">
            <a:avLst/>
          </a:prstGeom>
          <a:noFill/>
          <a:ln>
            <a:noFill/>
          </a:ln>
        </p:spPr>
      </p:pic>
      <p:sp>
        <p:nvSpPr>
          <p:cNvPr id="415" name="Google Shape;415;p48"/>
          <p:cNvSpPr txBox="1"/>
          <p:nvPr/>
        </p:nvSpPr>
        <p:spPr>
          <a:xfrm>
            <a:off x="5589675" y="4703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Daniel Holz</a:t>
            </a:r>
            <a:endParaRPr/>
          </a:p>
        </p:txBody>
      </p:sp>
      <p:pic>
        <p:nvPicPr>
          <p:cNvPr id="416" name="Google Shape;416;p48"/>
          <p:cNvPicPr preferRelativeResize="0"/>
          <p:nvPr/>
        </p:nvPicPr>
        <p:blipFill>
          <a:blip r:embed="rId10">
            <a:alphaModFix/>
          </a:blip>
          <a:stretch>
            <a:fillRect/>
          </a:stretch>
        </p:blipFill>
        <p:spPr>
          <a:xfrm>
            <a:off x="311700" y="3278450"/>
            <a:ext cx="1459176" cy="1459176"/>
          </a:xfrm>
          <a:prstGeom prst="rect">
            <a:avLst/>
          </a:prstGeom>
          <a:noFill/>
          <a:ln>
            <a:noFill/>
          </a:ln>
        </p:spPr>
      </p:pic>
      <p:sp>
        <p:nvSpPr>
          <p:cNvPr id="417" name="Google Shape;417;p48"/>
          <p:cNvSpPr txBox="1"/>
          <p:nvPr/>
        </p:nvSpPr>
        <p:spPr>
          <a:xfrm>
            <a:off x="311700" y="4779825"/>
            <a:ext cx="14592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 Isi</a:t>
            </a:r>
            <a:endParaRPr/>
          </a:p>
        </p:txBody>
      </p:sp>
      <p:sp>
        <p:nvSpPr>
          <p:cNvPr id="418" name="Google Shape;418;p48"/>
          <p:cNvSpPr/>
          <p:nvPr/>
        </p:nvSpPr>
        <p:spPr>
          <a:xfrm>
            <a:off x="7349000" y="1129575"/>
            <a:ext cx="1459200" cy="1459200"/>
          </a:xfrm>
          <a:prstGeom prst="rect">
            <a:avLst/>
          </a:prstGeom>
          <a:solidFill>
            <a:srgbClr val="000000">
              <a:alpha val="502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Deviations from GR (e.g. in pN Series)</a:t>
            </a:r>
            <a:endParaRPr/>
          </a:p>
        </p:txBody>
      </p:sp>
      <p:pic>
        <p:nvPicPr>
          <p:cNvPr id="424" name="Google Shape;424;p49"/>
          <p:cNvPicPr preferRelativeResize="0"/>
          <p:nvPr/>
        </p:nvPicPr>
        <p:blipFill>
          <a:blip r:embed="rId3">
            <a:alphaModFix/>
          </a:blip>
          <a:stretch>
            <a:fillRect/>
          </a:stretch>
        </p:blipFill>
        <p:spPr>
          <a:xfrm>
            <a:off x="3686175" y="1224250"/>
            <a:ext cx="1771650" cy="180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Deviations from GR (e.g. in pN Series)</a:t>
            </a:r>
            <a:endParaRPr/>
          </a:p>
        </p:txBody>
      </p:sp>
      <p:pic>
        <p:nvPicPr>
          <p:cNvPr id="430" name="Google Shape;430;p50"/>
          <p:cNvPicPr preferRelativeResize="0"/>
          <p:nvPr/>
        </p:nvPicPr>
        <p:blipFill>
          <a:blip r:embed="rId3">
            <a:alphaModFix/>
          </a:blip>
          <a:stretch>
            <a:fillRect/>
          </a:stretch>
        </p:blipFill>
        <p:spPr>
          <a:xfrm>
            <a:off x="3686175" y="1224250"/>
            <a:ext cx="1771650" cy="180975"/>
          </a:xfrm>
          <a:prstGeom prst="rect">
            <a:avLst/>
          </a:prstGeom>
          <a:noFill/>
          <a:ln>
            <a:noFill/>
          </a:ln>
        </p:spPr>
      </p:pic>
      <p:pic>
        <p:nvPicPr>
          <p:cNvPr id="431" name="Google Shape;431;p50"/>
          <p:cNvPicPr preferRelativeResize="0"/>
          <p:nvPr/>
        </p:nvPicPr>
        <p:blipFill>
          <a:blip r:embed="rId4">
            <a:alphaModFix/>
          </a:blip>
          <a:stretch>
            <a:fillRect/>
          </a:stretch>
        </p:blipFill>
        <p:spPr>
          <a:xfrm>
            <a:off x="3681413" y="1730875"/>
            <a:ext cx="1781175" cy="504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Deviations from GR (e.g. in pN Series)</a:t>
            </a:r>
            <a:endParaRPr/>
          </a:p>
        </p:txBody>
      </p:sp>
      <p:pic>
        <p:nvPicPr>
          <p:cNvPr id="437" name="Google Shape;437;p51"/>
          <p:cNvPicPr preferRelativeResize="0"/>
          <p:nvPr/>
        </p:nvPicPr>
        <p:blipFill>
          <a:blip r:embed="rId3">
            <a:alphaModFix/>
          </a:blip>
          <a:stretch>
            <a:fillRect/>
          </a:stretch>
        </p:blipFill>
        <p:spPr>
          <a:xfrm>
            <a:off x="3686175" y="1224250"/>
            <a:ext cx="1771650" cy="180975"/>
          </a:xfrm>
          <a:prstGeom prst="rect">
            <a:avLst/>
          </a:prstGeom>
          <a:noFill/>
          <a:ln>
            <a:noFill/>
          </a:ln>
        </p:spPr>
      </p:pic>
      <p:pic>
        <p:nvPicPr>
          <p:cNvPr id="438" name="Google Shape;438;p51"/>
          <p:cNvPicPr preferRelativeResize="0"/>
          <p:nvPr/>
        </p:nvPicPr>
        <p:blipFill>
          <a:blip r:embed="rId4">
            <a:alphaModFix/>
          </a:blip>
          <a:stretch>
            <a:fillRect/>
          </a:stretch>
        </p:blipFill>
        <p:spPr>
          <a:xfrm>
            <a:off x="3686163" y="1774188"/>
            <a:ext cx="1781175" cy="504825"/>
          </a:xfrm>
          <a:prstGeom prst="rect">
            <a:avLst/>
          </a:prstGeom>
          <a:noFill/>
          <a:ln>
            <a:noFill/>
          </a:ln>
        </p:spPr>
      </p:pic>
      <p:pic>
        <p:nvPicPr>
          <p:cNvPr id="439" name="Google Shape;439;p51"/>
          <p:cNvPicPr preferRelativeResize="0"/>
          <p:nvPr/>
        </p:nvPicPr>
        <p:blipFill>
          <a:blip r:embed="rId5">
            <a:alphaModFix/>
          </a:blip>
          <a:stretch>
            <a:fillRect/>
          </a:stretch>
        </p:blipFill>
        <p:spPr>
          <a:xfrm>
            <a:off x="3138488" y="2647975"/>
            <a:ext cx="2867025" cy="200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u="sng">
                <a:solidFill>
                  <a:schemeClr val="hlink"/>
                </a:solidFill>
                <a:hlinkClick r:id="rId3"/>
              </a:rPr>
              <a:t>Isi, Giesler, Farr, Scheel, Teukolsky, PRL, 123, 111102 (2019)</a:t>
            </a:r>
            <a:endParaRPr sz="2400"/>
          </a:p>
        </p:txBody>
      </p:sp>
      <p:pic>
        <p:nvPicPr>
          <p:cNvPr id="108" name="Google Shape;108;p16"/>
          <p:cNvPicPr preferRelativeResize="0"/>
          <p:nvPr/>
        </p:nvPicPr>
        <p:blipFill>
          <a:blip r:embed="rId4">
            <a:alphaModFix amt="50000"/>
          </a:blip>
          <a:stretch>
            <a:fillRect/>
          </a:stretch>
        </p:blipFill>
        <p:spPr>
          <a:xfrm>
            <a:off x="2071025" y="1132520"/>
            <a:ext cx="1459176" cy="1499075"/>
          </a:xfrm>
          <a:prstGeom prst="rect">
            <a:avLst/>
          </a:prstGeom>
          <a:noFill/>
          <a:ln>
            <a:noFill/>
          </a:ln>
        </p:spPr>
      </p:pic>
      <p:pic>
        <p:nvPicPr>
          <p:cNvPr id="109" name="Google Shape;109;p16"/>
          <p:cNvPicPr preferRelativeResize="0"/>
          <p:nvPr/>
        </p:nvPicPr>
        <p:blipFill>
          <a:blip r:embed="rId5">
            <a:alphaModFix amt="50000"/>
          </a:blip>
          <a:stretch>
            <a:fillRect/>
          </a:stretch>
        </p:blipFill>
        <p:spPr>
          <a:xfrm>
            <a:off x="311700" y="1152475"/>
            <a:ext cx="1459175" cy="1459175"/>
          </a:xfrm>
          <a:prstGeom prst="rect">
            <a:avLst/>
          </a:prstGeom>
          <a:noFill/>
          <a:ln>
            <a:noFill/>
          </a:ln>
        </p:spPr>
      </p:pic>
      <p:pic>
        <p:nvPicPr>
          <p:cNvPr id="110" name="Google Shape;110;p16"/>
          <p:cNvPicPr preferRelativeResize="0"/>
          <p:nvPr/>
        </p:nvPicPr>
        <p:blipFill>
          <a:blip r:embed="rId6">
            <a:alphaModFix amt="50000"/>
          </a:blip>
          <a:stretch>
            <a:fillRect/>
          </a:stretch>
        </p:blipFill>
        <p:spPr>
          <a:xfrm>
            <a:off x="3830350" y="1152475"/>
            <a:ext cx="1459175" cy="1459175"/>
          </a:xfrm>
          <a:prstGeom prst="rect">
            <a:avLst/>
          </a:prstGeom>
          <a:noFill/>
          <a:ln>
            <a:noFill/>
          </a:ln>
        </p:spPr>
      </p:pic>
      <p:pic>
        <p:nvPicPr>
          <p:cNvPr id="111" name="Google Shape;111;p16"/>
          <p:cNvPicPr preferRelativeResize="0"/>
          <p:nvPr/>
        </p:nvPicPr>
        <p:blipFill>
          <a:blip r:embed="rId7">
            <a:alphaModFix amt="50000"/>
          </a:blip>
          <a:stretch>
            <a:fillRect/>
          </a:stretch>
        </p:blipFill>
        <p:spPr>
          <a:xfrm>
            <a:off x="5589675" y="1152475"/>
            <a:ext cx="1459175" cy="1459175"/>
          </a:xfrm>
          <a:prstGeom prst="rect">
            <a:avLst/>
          </a:prstGeom>
          <a:noFill/>
          <a:ln>
            <a:noFill/>
          </a:ln>
        </p:spPr>
      </p:pic>
      <p:sp>
        <p:nvSpPr>
          <p:cNvPr id="112" name="Google Shape;112;p16"/>
          <p:cNvSpPr txBox="1"/>
          <p:nvPr/>
        </p:nvSpPr>
        <p:spPr>
          <a:xfrm>
            <a:off x="311688" y="2700625"/>
            <a:ext cx="9636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Chiara </a:t>
            </a:r>
            <a:endParaRPr/>
          </a:p>
          <a:p>
            <a:pPr indent="0" lvl="0" marL="0" rtl="0" algn="l">
              <a:spcBef>
                <a:spcPts val="0"/>
              </a:spcBef>
              <a:spcAft>
                <a:spcPts val="0"/>
              </a:spcAft>
              <a:buNone/>
            </a:pPr>
            <a:r>
              <a:rPr lang="en"/>
              <a:t>Mingarelli</a:t>
            </a:r>
            <a:endParaRPr/>
          </a:p>
        </p:txBody>
      </p:sp>
      <p:sp>
        <p:nvSpPr>
          <p:cNvPr id="113" name="Google Shape;113;p16"/>
          <p:cNvSpPr txBox="1"/>
          <p:nvPr/>
        </p:nvSpPr>
        <p:spPr>
          <a:xfrm>
            <a:off x="207102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Katerina </a:t>
            </a:r>
            <a:endParaRPr/>
          </a:p>
          <a:p>
            <a:pPr indent="0" lvl="0" marL="0" rtl="0" algn="l">
              <a:spcBef>
                <a:spcPts val="0"/>
              </a:spcBef>
              <a:spcAft>
                <a:spcPts val="0"/>
              </a:spcAft>
              <a:buNone/>
            </a:pPr>
            <a:r>
              <a:rPr lang="en"/>
              <a:t>Chatziioannou</a:t>
            </a:r>
            <a:endParaRPr/>
          </a:p>
        </p:txBody>
      </p:sp>
      <p:sp>
        <p:nvSpPr>
          <p:cNvPr id="114" name="Google Shape;114;p16"/>
          <p:cNvSpPr txBox="1"/>
          <p:nvPr/>
        </p:nvSpPr>
        <p:spPr>
          <a:xfrm>
            <a:off x="3830350"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Tom </a:t>
            </a:r>
            <a:endParaRPr/>
          </a:p>
          <a:p>
            <a:pPr indent="0" lvl="0" marL="0" rtl="0" algn="l">
              <a:spcBef>
                <a:spcPts val="0"/>
              </a:spcBef>
              <a:spcAft>
                <a:spcPts val="0"/>
              </a:spcAft>
              <a:buNone/>
            </a:pPr>
            <a:r>
              <a:rPr lang="en"/>
              <a:t>Callister</a:t>
            </a:r>
            <a:endParaRPr/>
          </a:p>
        </p:txBody>
      </p:sp>
      <p:sp>
        <p:nvSpPr>
          <p:cNvPr id="115" name="Google Shape;115;p16"/>
          <p:cNvSpPr txBox="1"/>
          <p:nvPr/>
        </p:nvSpPr>
        <p:spPr>
          <a:xfrm>
            <a:off x="558967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Masha (Maria)</a:t>
            </a:r>
            <a:endParaRPr/>
          </a:p>
          <a:p>
            <a:pPr indent="0" lvl="0" marL="0" rtl="0" algn="l">
              <a:spcBef>
                <a:spcPts val="0"/>
              </a:spcBef>
              <a:spcAft>
                <a:spcPts val="0"/>
              </a:spcAft>
              <a:buNone/>
            </a:pPr>
            <a:r>
              <a:rPr lang="en"/>
              <a:t>Okounkova</a:t>
            </a:r>
            <a:endParaRPr/>
          </a:p>
        </p:txBody>
      </p:sp>
      <p:sp>
        <p:nvSpPr>
          <p:cNvPr id="116" name="Google Shape;116;p16"/>
          <p:cNvSpPr txBox="1"/>
          <p:nvPr/>
        </p:nvSpPr>
        <p:spPr>
          <a:xfrm>
            <a:off x="749672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Jiani Ye</a:t>
            </a:r>
            <a:endParaRPr/>
          </a:p>
        </p:txBody>
      </p:sp>
      <p:pic>
        <p:nvPicPr>
          <p:cNvPr id="117" name="Google Shape;117;p16"/>
          <p:cNvPicPr preferRelativeResize="0"/>
          <p:nvPr/>
        </p:nvPicPr>
        <p:blipFill>
          <a:blip r:embed="rId8">
            <a:alphaModFix amt="50000"/>
          </a:blip>
          <a:stretch>
            <a:fillRect/>
          </a:stretch>
        </p:blipFill>
        <p:spPr>
          <a:xfrm>
            <a:off x="3830350" y="3258495"/>
            <a:ext cx="1459175" cy="1465012"/>
          </a:xfrm>
          <a:prstGeom prst="rect">
            <a:avLst/>
          </a:prstGeom>
          <a:noFill/>
          <a:ln>
            <a:noFill/>
          </a:ln>
        </p:spPr>
      </p:pic>
      <p:sp>
        <p:nvSpPr>
          <p:cNvPr id="118" name="Google Shape;118;p16"/>
          <p:cNvSpPr txBox="1"/>
          <p:nvPr/>
        </p:nvSpPr>
        <p:spPr>
          <a:xfrm>
            <a:off x="3830350" y="4703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Maya Fishbach</a:t>
            </a:r>
            <a:endParaRPr/>
          </a:p>
        </p:txBody>
      </p:sp>
      <p:pic>
        <p:nvPicPr>
          <p:cNvPr id="119" name="Google Shape;119;p16"/>
          <p:cNvPicPr preferRelativeResize="0"/>
          <p:nvPr/>
        </p:nvPicPr>
        <p:blipFill>
          <a:blip r:embed="rId9">
            <a:alphaModFix amt="50000"/>
          </a:blip>
          <a:stretch>
            <a:fillRect/>
          </a:stretch>
        </p:blipFill>
        <p:spPr>
          <a:xfrm>
            <a:off x="5589681" y="3258500"/>
            <a:ext cx="1250570" cy="1499075"/>
          </a:xfrm>
          <a:prstGeom prst="rect">
            <a:avLst/>
          </a:prstGeom>
          <a:noFill/>
          <a:ln>
            <a:noFill/>
          </a:ln>
        </p:spPr>
      </p:pic>
      <p:sp>
        <p:nvSpPr>
          <p:cNvPr id="120" name="Google Shape;120;p16"/>
          <p:cNvSpPr txBox="1"/>
          <p:nvPr/>
        </p:nvSpPr>
        <p:spPr>
          <a:xfrm>
            <a:off x="5589675" y="4703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Daniel Holz</a:t>
            </a:r>
            <a:endParaRPr/>
          </a:p>
        </p:txBody>
      </p:sp>
      <p:pic>
        <p:nvPicPr>
          <p:cNvPr id="121" name="Google Shape;121;p16"/>
          <p:cNvPicPr preferRelativeResize="0"/>
          <p:nvPr/>
        </p:nvPicPr>
        <p:blipFill>
          <a:blip r:embed="rId10">
            <a:alphaModFix/>
          </a:blip>
          <a:stretch>
            <a:fillRect/>
          </a:stretch>
        </p:blipFill>
        <p:spPr>
          <a:xfrm>
            <a:off x="311700" y="3278450"/>
            <a:ext cx="1459176" cy="1459176"/>
          </a:xfrm>
          <a:prstGeom prst="rect">
            <a:avLst/>
          </a:prstGeom>
          <a:noFill/>
          <a:ln>
            <a:noFill/>
          </a:ln>
        </p:spPr>
      </p:pic>
      <p:sp>
        <p:nvSpPr>
          <p:cNvPr id="122" name="Google Shape;122;p16"/>
          <p:cNvSpPr txBox="1"/>
          <p:nvPr/>
        </p:nvSpPr>
        <p:spPr>
          <a:xfrm>
            <a:off x="311700" y="4779825"/>
            <a:ext cx="14592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 Isi</a:t>
            </a:r>
            <a:endParaRPr/>
          </a:p>
        </p:txBody>
      </p:sp>
      <p:sp>
        <p:nvSpPr>
          <p:cNvPr id="123" name="Google Shape;123;p16"/>
          <p:cNvSpPr/>
          <p:nvPr/>
        </p:nvSpPr>
        <p:spPr>
          <a:xfrm>
            <a:off x="7349000" y="1129575"/>
            <a:ext cx="1459200" cy="1459200"/>
          </a:xfrm>
          <a:prstGeom prst="rect">
            <a:avLst/>
          </a:prstGeom>
          <a:solidFill>
            <a:srgbClr val="000000">
              <a:alpha val="502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Deviations from GR (e.g. in pN Series)</a:t>
            </a:r>
            <a:endParaRPr/>
          </a:p>
        </p:txBody>
      </p:sp>
      <p:pic>
        <p:nvPicPr>
          <p:cNvPr id="445" name="Google Shape;445;p52"/>
          <p:cNvPicPr preferRelativeResize="0"/>
          <p:nvPr/>
        </p:nvPicPr>
        <p:blipFill>
          <a:blip r:embed="rId3">
            <a:alphaModFix/>
          </a:blip>
          <a:stretch>
            <a:fillRect/>
          </a:stretch>
        </p:blipFill>
        <p:spPr>
          <a:xfrm>
            <a:off x="3686175" y="1224250"/>
            <a:ext cx="1771650" cy="180975"/>
          </a:xfrm>
          <a:prstGeom prst="rect">
            <a:avLst/>
          </a:prstGeom>
          <a:noFill/>
          <a:ln>
            <a:noFill/>
          </a:ln>
        </p:spPr>
      </p:pic>
      <p:pic>
        <p:nvPicPr>
          <p:cNvPr id="446" name="Google Shape;446;p52"/>
          <p:cNvPicPr preferRelativeResize="0"/>
          <p:nvPr/>
        </p:nvPicPr>
        <p:blipFill>
          <a:blip r:embed="rId4">
            <a:alphaModFix/>
          </a:blip>
          <a:stretch>
            <a:fillRect/>
          </a:stretch>
        </p:blipFill>
        <p:spPr>
          <a:xfrm>
            <a:off x="3686163" y="1774188"/>
            <a:ext cx="1781175" cy="504825"/>
          </a:xfrm>
          <a:prstGeom prst="rect">
            <a:avLst/>
          </a:prstGeom>
          <a:noFill/>
          <a:ln>
            <a:noFill/>
          </a:ln>
        </p:spPr>
      </p:pic>
      <p:pic>
        <p:nvPicPr>
          <p:cNvPr id="447" name="Google Shape;447;p52"/>
          <p:cNvPicPr preferRelativeResize="0"/>
          <p:nvPr/>
        </p:nvPicPr>
        <p:blipFill>
          <a:blip r:embed="rId5">
            <a:alphaModFix/>
          </a:blip>
          <a:stretch>
            <a:fillRect/>
          </a:stretch>
        </p:blipFill>
        <p:spPr>
          <a:xfrm>
            <a:off x="3138488" y="2647975"/>
            <a:ext cx="2867025" cy="200025"/>
          </a:xfrm>
          <a:prstGeom prst="rect">
            <a:avLst/>
          </a:prstGeom>
          <a:noFill/>
          <a:ln>
            <a:noFill/>
          </a:ln>
        </p:spPr>
      </p:pic>
      <p:pic>
        <p:nvPicPr>
          <p:cNvPr id="448" name="Google Shape;448;p52"/>
          <p:cNvPicPr preferRelativeResize="0"/>
          <p:nvPr/>
        </p:nvPicPr>
        <p:blipFill>
          <a:blip r:embed="rId6">
            <a:alphaModFix/>
          </a:blip>
          <a:stretch>
            <a:fillRect/>
          </a:stretch>
        </p:blipFill>
        <p:spPr>
          <a:xfrm>
            <a:off x="4233863" y="3216950"/>
            <a:ext cx="676275" cy="1619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Deviations from GR (e.g. in pN Series)</a:t>
            </a:r>
            <a:endParaRPr/>
          </a:p>
        </p:txBody>
      </p:sp>
      <p:pic>
        <p:nvPicPr>
          <p:cNvPr id="454" name="Google Shape;454;p53"/>
          <p:cNvPicPr preferRelativeResize="0"/>
          <p:nvPr/>
        </p:nvPicPr>
        <p:blipFill>
          <a:blip r:embed="rId3">
            <a:alphaModFix/>
          </a:blip>
          <a:stretch>
            <a:fillRect/>
          </a:stretch>
        </p:blipFill>
        <p:spPr>
          <a:xfrm>
            <a:off x="3686175" y="1224250"/>
            <a:ext cx="1771650" cy="180975"/>
          </a:xfrm>
          <a:prstGeom prst="rect">
            <a:avLst/>
          </a:prstGeom>
          <a:noFill/>
          <a:ln>
            <a:noFill/>
          </a:ln>
        </p:spPr>
      </p:pic>
      <p:pic>
        <p:nvPicPr>
          <p:cNvPr id="455" name="Google Shape;455;p53"/>
          <p:cNvPicPr preferRelativeResize="0"/>
          <p:nvPr/>
        </p:nvPicPr>
        <p:blipFill>
          <a:blip r:embed="rId4">
            <a:alphaModFix/>
          </a:blip>
          <a:stretch>
            <a:fillRect/>
          </a:stretch>
        </p:blipFill>
        <p:spPr>
          <a:xfrm>
            <a:off x="3686163" y="1774188"/>
            <a:ext cx="1781175" cy="504825"/>
          </a:xfrm>
          <a:prstGeom prst="rect">
            <a:avLst/>
          </a:prstGeom>
          <a:noFill/>
          <a:ln>
            <a:noFill/>
          </a:ln>
        </p:spPr>
      </p:pic>
      <p:pic>
        <p:nvPicPr>
          <p:cNvPr id="456" name="Google Shape;456;p53"/>
          <p:cNvPicPr preferRelativeResize="0"/>
          <p:nvPr/>
        </p:nvPicPr>
        <p:blipFill>
          <a:blip r:embed="rId5">
            <a:alphaModFix/>
          </a:blip>
          <a:stretch>
            <a:fillRect/>
          </a:stretch>
        </p:blipFill>
        <p:spPr>
          <a:xfrm>
            <a:off x="3138488" y="2647975"/>
            <a:ext cx="2867025" cy="200025"/>
          </a:xfrm>
          <a:prstGeom prst="rect">
            <a:avLst/>
          </a:prstGeom>
          <a:noFill/>
          <a:ln>
            <a:noFill/>
          </a:ln>
        </p:spPr>
      </p:pic>
      <p:pic>
        <p:nvPicPr>
          <p:cNvPr id="457" name="Google Shape;457;p53"/>
          <p:cNvPicPr preferRelativeResize="0"/>
          <p:nvPr/>
        </p:nvPicPr>
        <p:blipFill>
          <a:blip r:embed="rId6">
            <a:alphaModFix/>
          </a:blip>
          <a:stretch>
            <a:fillRect/>
          </a:stretch>
        </p:blipFill>
        <p:spPr>
          <a:xfrm>
            <a:off x="4233863" y="3216950"/>
            <a:ext cx="676275" cy="161925"/>
          </a:xfrm>
          <a:prstGeom prst="rect">
            <a:avLst/>
          </a:prstGeom>
          <a:noFill/>
          <a:ln>
            <a:noFill/>
          </a:ln>
        </p:spPr>
      </p:pic>
      <p:pic>
        <p:nvPicPr>
          <p:cNvPr id="458" name="Google Shape;458;p53"/>
          <p:cNvPicPr preferRelativeResize="0"/>
          <p:nvPr/>
        </p:nvPicPr>
        <p:blipFill>
          <a:blip r:embed="rId7">
            <a:alphaModFix/>
          </a:blip>
          <a:stretch>
            <a:fillRect/>
          </a:stretch>
        </p:blipFill>
        <p:spPr>
          <a:xfrm>
            <a:off x="1061975" y="4040225"/>
            <a:ext cx="1123950" cy="180975"/>
          </a:xfrm>
          <a:prstGeom prst="rect">
            <a:avLst/>
          </a:prstGeom>
          <a:noFill/>
          <a:ln>
            <a:noFill/>
          </a:ln>
        </p:spPr>
      </p:pic>
      <p:pic>
        <p:nvPicPr>
          <p:cNvPr id="459" name="Google Shape;459;p53"/>
          <p:cNvPicPr preferRelativeResize="0"/>
          <p:nvPr/>
        </p:nvPicPr>
        <p:blipFill>
          <a:blip r:embed="rId8">
            <a:alphaModFix/>
          </a:blip>
          <a:stretch>
            <a:fillRect/>
          </a:stretch>
        </p:blipFill>
        <p:spPr>
          <a:xfrm>
            <a:off x="7002538" y="4049750"/>
            <a:ext cx="876300" cy="161925"/>
          </a:xfrm>
          <a:prstGeom prst="rect">
            <a:avLst/>
          </a:prstGeom>
          <a:noFill/>
          <a:ln>
            <a:noFill/>
          </a:ln>
        </p:spPr>
      </p:pic>
      <p:cxnSp>
        <p:nvCxnSpPr>
          <p:cNvPr id="460" name="Google Shape;460;p53"/>
          <p:cNvCxnSpPr/>
          <p:nvPr/>
        </p:nvCxnSpPr>
        <p:spPr>
          <a:xfrm flipH="1">
            <a:off x="2371463" y="3297913"/>
            <a:ext cx="1862400" cy="665400"/>
          </a:xfrm>
          <a:prstGeom prst="straightConnector1">
            <a:avLst/>
          </a:prstGeom>
          <a:noFill/>
          <a:ln cap="flat" cmpd="sng" w="28575">
            <a:solidFill>
              <a:schemeClr val="dk2"/>
            </a:solidFill>
            <a:prstDash val="solid"/>
            <a:round/>
            <a:headEnd len="med" w="med" type="none"/>
            <a:tailEnd len="med" w="med" type="triangle"/>
          </a:ln>
        </p:spPr>
      </p:cxnSp>
      <p:cxnSp>
        <p:nvCxnSpPr>
          <p:cNvPr id="461" name="Google Shape;461;p53"/>
          <p:cNvCxnSpPr/>
          <p:nvPr/>
        </p:nvCxnSpPr>
        <p:spPr>
          <a:xfrm>
            <a:off x="4910138" y="3297913"/>
            <a:ext cx="2290800" cy="654600"/>
          </a:xfrm>
          <a:prstGeom prst="straightConnector1">
            <a:avLst/>
          </a:prstGeom>
          <a:noFill/>
          <a:ln cap="flat" cmpd="sng" w="28575">
            <a:solidFill>
              <a:schemeClr val="dk2"/>
            </a:solidFill>
            <a:prstDash val="solid"/>
            <a:round/>
            <a:headEnd len="med" w="med" type="none"/>
            <a:tailEnd len="med" w="med" type="triangle"/>
          </a:ln>
        </p:spPr>
      </p:cxnSp>
      <p:sp>
        <p:nvSpPr>
          <p:cNvPr id="462" name="Google Shape;462;p53"/>
          <p:cNvSpPr txBox="1"/>
          <p:nvPr/>
        </p:nvSpPr>
        <p:spPr>
          <a:xfrm>
            <a:off x="3686175" y="3747825"/>
            <a:ext cx="6237300" cy="7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9"/>
              </a:rPr>
              <a:t>Abbott, et al. (2019)</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Method</a:t>
            </a:r>
            <a:endParaRPr/>
          </a:p>
        </p:txBody>
      </p:sp>
      <p:pic>
        <p:nvPicPr>
          <p:cNvPr id="468" name="Google Shape;468;p54"/>
          <p:cNvPicPr preferRelativeResize="0"/>
          <p:nvPr/>
        </p:nvPicPr>
        <p:blipFill>
          <a:blip r:embed="rId3">
            <a:alphaModFix/>
          </a:blip>
          <a:stretch>
            <a:fillRect/>
          </a:stretch>
        </p:blipFill>
        <p:spPr>
          <a:xfrm>
            <a:off x="650112" y="1633200"/>
            <a:ext cx="7843774" cy="3510300"/>
          </a:xfrm>
          <a:prstGeom prst="rect">
            <a:avLst/>
          </a:prstGeom>
          <a:noFill/>
          <a:ln>
            <a:noFill/>
          </a:ln>
        </p:spPr>
      </p:pic>
      <p:pic>
        <p:nvPicPr>
          <p:cNvPr id="469" name="Google Shape;469;p54"/>
          <p:cNvPicPr preferRelativeResize="0"/>
          <p:nvPr/>
        </p:nvPicPr>
        <p:blipFill>
          <a:blip r:embed="rId4">
            <a:alphaModFix/>
          </a:blip>
          <a:stretch>
            <a:fillRect/>
          </a:stretch>
        </p:blipFill>
        <p:spPr>
          <a:xfrm>
            <a:off x="3067038" y="1017725"/>
            <a:ext cx="3009900" cy="180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5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Application to ringdown in progress.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Okounkova &amp; Farr, in prep</a:t>
            </a:r>
            <a:endParaRPr/>
          </a:p>
        </p:txBody>
      </p:sp>
      <p:pic>
        <p:nvPicPr>
          <p:cNvPr id="480" name="Google Shape;480;p56"/>
          <p:cNvPicPr preferRelativeResize="0"/>
          <p:nvPr/>
        </p:nvPicPr>
        <p:blipFill>
          <a:blip r:embed="rId3">
            <a:alphaModFix amt="50000"/>
          </a:blip>
          <a:stretch>
            <a:fillRect/>
          </a:stretch>
        </p:blipFill>
        <p:spPr>
          <a:xfrm>
            <a:off x="2071025" y="1132520"/>
            <a:ext cx="1459176" cy="1499075"/>
          </a:xfrm>
          <a:prstGeom prst="rect">
            <a:avLst/>
          </a:prstGeom>
          <a:noFill/>
          <a:ln>
            <a:noFill/>
          </a:ln>
        </p:spPr>
      </p:pic>
      <p:pic>
        <p:nvPicPr>
          <p:cNvPr id="481" name="Google Shape;481;p56"/>
          <p:cNvPicPr preferRelativeResize="0"/>
          <p:nvPr/>
        </p:nvPicPr>
        <p:blipFill>
          <a:blip r:embed="rId4">
            <a:alphaModFix amt="50000"/>
          </a:blip>
          <a:stretch>
            <a:fillRect/>
          </a:stretch>
        </p:blipFill>
        <p:spPr>
          <a:xfrm>
            <a:off x="311700" y="1152475"/>
            <a:ext cx="1459175" cy="1459175"/>
          </a:xfrm>
          <a:prstGeom prst="rect">
            <a:avLst/>
          </a:prstGeom>
          <a:noFill/>
          <a:ln>
            <a:noFill/>
          </a:ln>
        </p:spPr>
      </p:pic>
      <p:pic>
        <p:nvPicPr>
          <p:cNvPr id="482" name="Google Shape;482;p56"/>
          <p:cNvPicPr preferRelativeResize="0"/>
          <p:nvPr/>
        </p:nvPicPr>
        <p:blipFill>
          <a:blip r:embed="rId5">
            <a:alphaModFix amt="50000"/>
          </a:blip>
          <a:stretch>
            <a:fillRect/>
          </a:stretch>
        </p:blipFill>
        <p:spPr>
          <a:xfrm>
            <a:off x="3830350" y="1152475"/>
            <a:ext cx="1459175" cy="1459175"/>
          </a:xfrm>
          <a:prstGeom prst="rect">
            <a:avLst/>
          </a:prstGeom>
          <a:noFill/>
          <a:ln>
            <a:noFill/>
          </a:ln>
        </p:spPr>
      </p:pic>
      <p:pic>
        <p:nvPicPr>
          <p:cNvPr id="483" name="Google Shape;483;p56"/>
          <p:cNvPicPr preferRelativeResize="0"/>
          <p:nvPr/>
        </p:nvPicPr>
        <p:blipFill>
          <a:blip r:embed="rId6">
            <a:alphaModFix/>
          </a:blip>
          <a:stretch>
            <a:fillRect/>
          </a:stretch>
        </p:blipFill>
        <p:spPr>
          <a:xfrm>
            <a:off x="5589675" y="1152475"/>
            <a:ext cx="1459175" cy="1459175"/>
          </a:xfrm>
          <a:prstGeom prst="rect">
            <a:avLst/>
          </a:prstGeom>
          <a:noFill/>
          <a:ln>
            <a:noFill/>
          </a:ln>
        </p:spPr>
      </p:pic>
      <p:sp>
        <p:nvSpPr>
          <p:cNvPr id="484" name="Google Shape;484;p56"/>
          <p:cNvSpPr txBox="1"/>
          <p:nvPr/>
        </p:nvSpPr>
        <p:spPr>
          <a:xfrm>
            <a:off x="311688" y="2700625"/>
            <a:ext cx="9636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Chiara </a:t>
            </a:r>
            <a:endParaRPr/>
          </a:p>
          <a:p>
            <a:pPr indent="0" lvl="0" marL="0" rtl="0" algn="l">
              <a:spcBef>
                <a:spcPts val="0"/>
              </a:spcBef>
              <a:spcAft>
                <a:spcPts val="0"/>
              </a:spcAft>
              <a:buNone/>
            </a:pPr>
            <a:r>
              <a:rPr lang="en"/>
              <a:t>Mingarelli</a:t>
            </a:r>
            <a:endParaRPr/>
          </a:p>
        </p:txBody>
      </p:sp>
      <p:sp>
        <p:nvSpPr>
          <p:cNvPr id="485" name="Google Shape;485;p56"/>
          <p:cNvSpPr txBox="1"/>
          <p:nvPr/>
        </p:nvSpPr>
        <p:spPr>
          <a:xfrm>
            <a:off x="207102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Katerina </a:t>
            </a:r>
            <a:endParaRPr/>
          </a:p>
          <a:p>
            <a:pPr indent="0" lvl="0" marL="0" rtl="0" algn="l">
              <a:spcBef>
                <a:spcPts val="0"/>
              </a:spcBef>
              <a:spcAft>
                <a:spcPts val="0"/>
              </a:spcAft>
              <a:buNone/>
            </a:pPr>
            <a:r>
              <a:rPr lang="en"/>
              <a:t>Chatziioannou</a:t>
            </a:r>
            <a:endParaRPr/>
          </a:p>
        </p:txBody>
      </p:sp>
      <p:sp>
        <p:nvSpPr>
          <p:cNvPr id="486" name="Google Shape;486;p56"/>
          <p:cNvSpPr txBox="1"/>
          <p:nvPr/>
        </p:nvSpPr>
        <p:spPr>
          <a:xfrm>
            <a:off x="3830350"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Tom </a:t>
            </a:r>
            <a:endParaRPr/>
          </a:p>
          <a:p>
            <a:pPr indent="0" lvl="0" marL="0" rtl="0" algn="l">
              <a:spcBef>
                <a:spcPts val="0"/>
              </a:spcBef>
              <a:spcAft>
                <a:spcPts val="0"/>
              </a:spcAft>
              <a:buNone/>
            </a:pPr>
            <a:r>
              <a:rPr lang="en"/>
              <a:t>Callister</a:t>
            </a:r>
            <a:endParaRPr/>
          </a:p>
        </p:txBody>
      </p:sp>
      <p:sp>
        <p:nvSpPr>
          <p:cNvPr id="487" name="Google Shape;487;p56"/>
          <p:cNvSpPr txBox="1"/>
          <p:nvPr/>
        </p:nvSpPr>
        <p:spPr>
          <a:xfrm>
            <a:off x="558967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Masha (Maria)</a:t>
            </a:r>
            <a:endParaRPr/>
          </a:p>
          <a:p>
            <a:pPr indent="0" lvl="0" marL="0" rtl="0" algn="l">
              <a:spcBef>
                <a:spcPts val="0"/>
              </a:spcBef>
              <a:spcAft>
                <a:spcPts val="0"/>
              </a:spcAft>
              <a:buNone/>
            </a:pPr>
            <a:r>
              <a:rPr lang="en"/>
              <a:t>Okounkova</a:t>
            </a:r>
            <a:endParaRPr/>
          </a:p>
        </p:txBody>
      </p:sp>
      <p:sp>
        <p:nvSpPr>
          <p:cNvPr id="488" name="Google Shape;488;p56"/>
          <p:cNvSpPr txBox="1"/>
          <p:nvPr/>
        </p:nvSpPr>
        <p:spPr>
          <a:xfrm>
            <a:off x="749672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Jiani Ye</a:t>
            </a:r>
            <a:endParaRPr/>
          </a:p>
        </p:txBody>
      </p:sp>
      <p:pic>
        <p:nvPicPr>
          <p:cNvPr id="489" name="Google Shape;489;p56"/>
          <p:cNvPicPr preferRelativeResize="0"/>
          <p:nvPr/>
        </p:nvPicPr>
        <p:blipFill>
          <a:blip r:embed="rId7">
            <a:alphaModFix amt="50000"/>
          </a:blip>
          <a:stretch>
            <a:fillRect/>
          </a:stretch>
        </p:blipFill>
        <p:spPr>
          <a:xfrm>
            <a:off x="3830350" y="3258495"/>
            <a:ext cx="1459175" cy="1465012"/>
          </a:xfrm>
          <a:prstGeom prst="rect">
            <a:avLst/>
          </a:prstGeom>
          <a:noFill/>
          <a:ln>
            <a:noFill/>
          </a:ln>
        </p:spPr>
      </p:pic>
      <p:sp>
        <p:nvSpPr>
          <p:cNvPr id="490" name="Google Shape;490;p56"/>
          <p:cNvSpPr txBox="1"/>
          <p:nvPr/>
        </p:nvSpPr>
        <p:spPr>
          <a:xfrm>
            <a:off x="3830350" y="4703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Maya Fishbach</a:t>
            </a:r>
            <a:endParaRPr/>
          </a:p>
        </p:txBody>
      </p:sp>
      <p:pic>
        <p:nvPicPr>
          <p:cNvPr id="491" name="Google Shape;491;p56"/>
          <p:cNvPicPr preferRelativeResize="0"/>
          <p:nvPr/>
        </p:nvPicPr>
        <p:blipFill>
          <a:blip r:embed="rId8">
            <a:alphaModFix amt="50000"/>
          </a:blip>
          <a:stretch>
            <a:fillRect/>
          </a:stretch>
        </p:blipFill>
        <p:spPr>
          <a:xfrm>
            <a:off x="5589681" y="3258500"/>
            <a:ext cx="1250570" cy="1499075"/>
          </a:xfrm>
          <a:prstGeom prst="rect">
            <a:avLst/>
          </a:prstGeom>
          <a:noFill/>
          <a:ln>
            <a:noFill/>
          </a:ln>
        </p:spPr>
      </p:pic>
      <p:sp>
        <p:nvSpPr>
          <p:cNvPr id="492" name="Google Shape;492;p56"/>
          <p:cNvSpPr txBox="1"/>
          <p:nvPr/>
        </p:nvSpPr>
        <p:spPr>
          <a:xfrm>
            <a:off x="5589675" y="4703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Daniel Holz</a:t>
            </a:r>
            <a:endParaRPr/>
          </a:p>
        </p:txBody>
      </p:sp>
      <p:pic>
        <p:nvPicPr>
          <p:cNvPr id="493" name="Google Shape;493;p56"/>
          <p:cNvPicPr preferRelativeResize="0"/>
          <p:nvPr/>
        </p:nvPicPr>
        <p:blipFill>
          <a:blip r:embed="rId9">
            <a:alphaModFix amt="50000"/>
          </a:blip>
          <a:stretch>
            <a:fillRect/>
          </a:stretch>
        </p:blipFill>
        <p:spPr>
          <a:xfrm>
            <a:off x="311700" y="3278450"/>
            <a:ext cx="1459176" cy="1459176"/>
          </a:xfrm>
          <a:prstGeom prst="rect">
            <a:avLst/>
          </a:prstGeom>
          <a:noFill/>
          <a:ln>
            <a:noFill/>
          </a:ln>
        </p:spPr>
      </p:pic>
      <p:sp>
        <p:nvSpPr>
          <p:cNvPr id="494" name="Google Shape;494;p56"/>
          <p:cNvSpPr txBox="1"/>
          <p:nvPr/>
        </p:nvSpPr>
        <p:spPr>
          <a:xfrm>
            <a:off x="311700" y="4779825"/>
            <a:ext cx="14592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 Isi</a:t>
            </a:r>
            <a:endParaRPr/>
          </a:p>
        </p:txBody>
      </p:sp>
      <p:sp>
        <p:nvSpPr>
          <p:cNvPr id="495" name="Google Shape;495;p56"/>
          <p:cNvSpPr/>
          <p:nvPr/>
        </p:nvSpPr>
        <p:spPr>
          <a:xfrm>
            <a:off x="7349000" y="1129575"/>
            <a:ext cx="1459200" cy="1459200"/>
          </a:xfrm>
          <a:prstGeom prst="rect">
            <a:avLst/>
          </a:prstGeom>
          <a:solidFill>
            <a:srgbClr val="000000">
              <a:alpha val="502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Chern-Simons Gravity</a:t>
            </a:r>
            <a:endParaRPr/>
          </a:p>
        </p:txBody>
      </p:sp>
      <p:pic>
        <p:nvPicPr>
          <p:cNvPr id="501" name="Google Shape;501;p57"/>
          <p:cNvPicPr preferRelativeResize="0"/>
          <p:nvPr/>
        </p:nvPicPr>
        <p:blipFill>
          <a:blip r:embed="rId3">
            <a:alphaModFix/>
          </a:blip>
          <a:stretch>
            <a:fillRect/>
          </a:stretch>
        </p:blipFill>
        <p:spPr>
          <a:xfrm>
            <a:off x="1590675" y="2052638"/>
            <a:ext cx="5962650" cy="1038225"/>
          </a:xfrm>
          <a:prstGeom prst="rect">
            <a:avLst/>
          </a:prstGeom>
          <a:noFill/>
          <a:ln>
            <a:noFill/>
          </a:ln>
        </p:spPr>
      </p:pic>
      <p:sp>
        <p:nvSpPr>
          <p:cNvPr id="502" name="Google Shape;502;p57"/>
          <p:cNvSpPr txBox="1"/>
          <p:nvPr/>
        </p:nvSpPr>
        <p:spPr>
          <a:xfrm>
            <a:off x="6877250" y="4699925"/>
            <a:ext cx="6237300" cy="7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Okounkova, et al. (2019)</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Chern-Simons Gravity</a:t>
            </a:r>
            <a:endParaRPr/>
          </a:p>
        </p:txBody>
      </p:sp>
      <p:pic>
        <p:nvPicPr>
          <p:cNvPr id="508" name="Google Shape;508;p58"/>
          <p:cNvPicPr preferRelativeResize="0"/>
          <p:nvPr/>
        </p:nvPicPr>
        <p:blipFill>
          <a:blip r:embed="rId3">
            <a:alphaModFix/>
          </a:blip>
          <a:stretch>
            <a:fillRect/>
          </a:stretch>
        </p:blipFill>
        <p:spPr>
          <a:xfrm>
            <a:off x="1590675" y="2052638"/>
            <a:ext cx="5962650" cy="1038225"/>
          </a:xfrm>
          <a:prstGeom prst="rect">
            <a:avLst/>
          </a:prstGeom>
          <a:noFill/>
          <a:ln>
            <a:noFill/>
          </a:ln>
        </p:spPr>
      </p:pic>
      <p:sp>
        <p:nvSpPr>
          <p:cNvPr id="509" name="Google Shape;509;p58"/>
          <p:cNvSpPr txBox="1"/>
          <p:nvPr/>
        </p:nvSpPr>
        <p:spPr>
          <a:xfrm>
            <a:off x="6877250" y="4699925"/>
            <a:ext cx="6237300" cy="7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Okounkova, et al. (2019)</a:t>
            </a:r>
            <a:endParaRPr/>
          </a:p>
        </p:txBody>
      </p:sp>
      <p:sp>
        <p:nvSpPr>
          <p:cNvPr id="510" name="Google Shape;510;p58"/>
          <p:cNvSpPr txBox="1"/>
          <p:nvPr/>
        </p:nvSpPr>
        <p:spPr>
          <a:xfrm>
            <a:off x="5793225" y="3531500"/>
            <a:ext cx="6237300" cy="7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Chiral term!</a:t>
            </a:r>
            <a:endParaRPr sz="3600"/>
          </a:p>
        </p:txBody>
      </p:sp>
      <p:cxnSp>
        <p:nvCxnSpPr>
          <p:cNvPr id="511" name="Google Shape;511;p58"/>
          <p:cNvCxnSpPr/>
          <p:nvPr/>
        </p:nvCxnSpPr>
        <p:spPr>
          <a:xfrm flipH="1" rot="10800000">
            <a:off x="6334625" y="2782975"/>
            <a:ext cx="422400" cy="7146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Amplitude Birefringence</a:t>
            </a:r>
            <a:endParaRPr/>
          </a:p>
        </p:txBody>
      </p:sp>
      <p:pic>
        <p:nvPicPr>
          <p:cNvPr id="517" name="Google Shape;517;p59"/>
          <p:cNvPicPr preferRelativeResize="0"/>
          <p:nvPr/>
        </p:nvPicPr>
        <p:blipFill>
          <a:blip r:embed="rId3">
            <a:alphaModFix/>
          </a:blip>
          <a:stretch>
            <a:fillRect/>
          </a:stretch>
        </p:blipFill>
        <p:spPr>
          <a:xfrm>
            <a:off x="1795463" y="3070825"/>
            <a:ext cx="5553075" cy="876300"/>
          </a:xfrm>
          <a:prstGeom prst="rect">
            <a:avLst/>
          </a:prstGeom>
          <a:noFill/>
          <a:ln>
            <a:noFill/>
          </a:ln>
        </p:spPr>
      </p:pic>
      <p:pic>
        <p:nvPicPr>
          <p:cNvPr id="518" name="Google Shape;518;p59"/>
          <p:cNvPicPr preferRelativeResize="0"/>
          <p:nvPr/>
        </p:nvPicPr>
        <p:blipFill>
          <a:blip r:embed="rId4">
            <a:alphaModFix/>
          </a:blip>
          <a:stretch>
            <a:fillRect/>
          </a:stretch>
        </p:blipFill>
        <p:spPr>
          <a:xfrm>
            <a:off x="519113" y="1017725"/>
            <a:ext cx="8105775" cy="828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Amplitude Birefringence</a:t>
            </a:r>
            <a:endParaRPr/>
          </a:p>
        </p:txBody>
      </p:sp>
      <p:pic>
        <p:nvPicPr>
          <p:cNvPr id="524" name="Google Shape;524;p60"/>
          <p:cNvPicPr preferRelativeResize="0"/>
          <p:nvPr/>
        </p:nvPicPr>
        <p:blipFill>
          <a:blip r:embed="rId3">
            <a:alphaModFix/>
          </a:blip>
          <a:stretch>
            <a:fillRect/>
          </a:stretch>
        </p:blipFill>
        <p:spPr>
          <a:xfrm>
            <a:off x="1795463" y="3070825"/>
            <a:ext cx="5553075" cy="876300"/>
          </a:xfrm>
          <a:prstGeom prst="rect">
            <a:avLst/>
          </a:prstGeom>
          <a:noFill/>
          <a:ln>
            <a:noFill/>
          </a:ln>
        </p:spPr>
      </p:pic>
      <p:pic>
        <p:nvPicPr>
          <p:cNvPr id="525" name="Google Shape;525;p60"/>
          <p:cNvPicPr preferRelativeResize="0"/>
          <p:nvPr/>
        </p:nvPicPr>
        <p:blipFill>
          <a:blip r:embed="rId4">
            <a:alphaModFix/>
          </a:blip>
          <a:stretch>
            <a:fillRect/>
          </a:stretch>
        </p:blipFill>
        <p:spPr>
          <a:xfrm>
            <a:off x="519113" y="1017725"/>
            <a:ext cx="8105775" cy="828675"/>
          </a:xfrm>
          <a:prstGeom prst="rect">
            <a:avLst/>
          </a:prstGeom>
          <a:noFill/>
          <a:ln>
            <a:noFill/>
          </a:ln>
        </p:spPr>
      </p:pic>
      <p:sp>
        <p:nvSpPr>
          <p:cNvPr id="526" name="Google Shape;526;p60"/>
          <p:cNvSpPr txBox="1"/>
          <p:nvPr/>
        </p:nvSpPr>
        <p:spPr>
          <a:xfrm>
            <a:off x="4374675" y="2207850"/>
            <a:ext cx="6237300" cy="7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Effective opacity!</a:t>
            </a:r>
            <a:endParaRPr sz="3600"/>
          </a:p>
        </p:txBody>
      </p:sp>
      <p:cxnSp>
        <p:nvCxnSpPr>
          <p:cNvPr id="527" name="Google Shape;527;p60"/>
          <p:cNvCxnSpPr/>
          <p:nvPr/>
        </p:nvCxnSpPr>
        <p:spPr>
          <a:xfrm flipH="1" rot="10800000">
            <a:off x="6518700" y="1619550"/>
            <a:ext cx="1515900" cy="6930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Amplitude Birefringence</a:t>
            </a:r>
            <a:endParaRPr/>
          </a:p>
        </p:txBody>
      </p:sp>
      <p:pic>
        <p:nvPicPr>
          <p:cNvPr id="533" name="Google Shape;533;p61"/>
          <p:cNvPicPr preferRelativeResize="0"/>
          <p:nvPr/>
        </p:nvPicPr>
        <p:blipFill>
          <a:blip r:embed="rId3">
            <a:alphaModFix/>
          </a:blip>
          <a:stretch>
            <a:fillRect/>
          </a:stretch>
        </p:blipFill>
        <p:spPr>
          <a:xfrm>
            <a:off x="1795463" y="3070825"/>
            <a:ext cx="5553075" cy="876300"/>
          </a:xfrm>
          <a:prstGeom prst="rect">
            <a:avLst/>
          </a:prstGeom>
          <a:noFill/>
          <a:ln>
            <a:noFill/>
          </a:ln>
        </p:spPr>
      </p:pic>
      <p:pic>
        <p:nvPicPr>
          <p:cNvPr id="534" name="Google Shape;534;p61"/>
          <p:cNvPicPr preferRelativeResize="0"/>
          <p:nvPr/>
        </p:nvPicPr>
        <p:blipFill>
          <a:blip r:embed="rId4">
            <a:alphaModFix/>
          </a:blip>
          <a:stretch>
            <a:fillRect/>
          </a:stretch>
        </p:blipFill>
        <p:spPr>
          <a:xfrm>
            <a:off x="519113" y="1017725"/>
            <a:ext cx="8105775" cy="828675"/>
          </a:xfrm>
          <a:prstGeom prst="rect">
            <a:avLst/>
          </a:prstGeom>
          <a:noFill/>
          <a:ln>
            <a:noFill/>
          </a:ln>
        </p:spPr>
      </p:pic>
      <p:sp>
        <p:nvSpPr>
          <p:cNvPr id="535" name="Google Shape;535;p61"/>
          <p:cNvSpPr txBox="1"/>
          <p:nvPr/>
        </p:nvSpPr>
        <p:spPr>
          <a:xfrm>
            <a:off x="4374675" y="2207850"/>
            <a:ext cx="6237300" cy="7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Effective opacity!</a:t>
            </a:r>
            <a:endParaRPr sz="3600"/>
          </a:p>
        </p:txBody>
      </p:sp>
      <p:cxnSp>
        <p:nvCxnSpPr>
          <p:cNvPr id="536" name="Google Shape;536;p61"/>
          <p:cNvCxnSpPr/>
          <p:nvPr/>
        </p:nvCxnSpPr>
        <p:spPr>
          <a:xfrm flipH="1" rot="10800000">
            <a:off x="6518700" y="1619550"/>
            <a:ext cx="1515900" cy="693000"/>
          </a:xfrm>
          <a:prstGeom prst="straightConnector1">
            <a:avLst/>
          </a:prstGeom>
          <a:noFill/>
          <a:ln cap="flat" cmpd="sng" w="28575">
            <a:solidFill>
              <a:schemeClr val="dk2"/>
            </a:solidFill>
            <a:prstDash val="solid"/>
            <a:round/>
            <a:headEnd len="med" w="med" type="none"/>
            <a:tailEnd len="med" w="med" type="triangle"/>
          </a:ln>
        </p:spPr>
      </p:cxnSp>
      <p:pic>
        <p:nvPicPr>
          <p:cNvPr id="537" name="Google Shape;537;p61"/>
          <p:cNvPicPr preferRelativeResize="0"/>
          <p:nvPr/>
        </p:nvPicPr>
        <p:blipFill>
          <a:blip r:embed="rId5">
            <a:alphaModFix/>
          </a:blip>
          <a:stretch>
            <a:fillRect/>
          </a:stretch>
        </p:blipFill>
        <p:spPr>
          <a:xfrm>
            <a:off x="3481388" y="4261950"/>
            <a:ext cx="2181225" cy="762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Isi, Chatziioannou &amp; Farr, PRL, 123, 121101 (2019)</a:t>
            </a:r>
            <a:endParaRPr/>
          </a:p>
        </p:txBody>
      </p:sp>
      <p:pic>
        <p:nvPicPr>
          <p:cNvPr id="129" name="Google Shape;129;p17"/>
          <p:cNvPicPr preferRelativeResize="0"/>
          <p:nvPr/>
        </p:nvPicPr>
        <p:blipFill>
          <a:blip r:embed="rId4">
            <a:alphaModFix/>
          </a:blip>
          <a:stretch>
            <a:fillRect/>
          </a:stretch>
        </p:blipFill>
        <p:spPr>
          <a:xfrm>
            <a:off x="2071025" y="1132520"/>
            <a:ext cx="1459176" cy="1499075"/>
          </a:xfrm>
          <a:prstGeom prst="rect">
            <a:avLst/>
          </a:prstGeom>
          <a:noFill/>
          <a:ln>
            <a:noFill/>
          </a:ln>
        </p:spPr>
      </p:pic>
      <p:pic>
        <p:nvPicPr>
          <p:cNvPr id="130" name="Google Shape;130;p17"/>
          <p:cNvPicPr preferRelativeResize="0"/>
          <p:nvPr/>
        </p:nvPicPr>
        <p:blipFill>
          <a:blip r:embed="rId5">
            <a:alphaModFix amt="50000"/>
          </a:blip>
          <a:stretch>
            <a:fillRect/>
          </a:stretch>
        </p:blipFill>
        <p:spPr>
          <a:xfrm>
            <a:off x="311700" y="1152475"/>
            <a:ext cx="1459175" cy="1459175"/>
          </a:xfrm>
          <a:prstGeom prst="rect">
            <a:avLst/>
          </a:prstGeom>
          <a:noFill/>
          <a:ln>
            <a:noFill/>
          </a:ln>
        </p:spPr>
      </p:pic>
      <p:pic>
        <p:nvPicPr>
          <p:cNvPr id="131" name="Google Shape;131;p17"/>
          <p:cNvPicPr preferRelativeResize="0"/>
          <p:nvPr/>
        </p:nvPicPr>
        <p:blipFill>
          <a:blip r:embed="rId6">
            <a:alphaModFix amt="50000"/>
          </a:blip>
          <a:stretch>
            <a:fillRect/>
          </a:stretch>
        </p:blipFill>
        <p:spPr>
          <a:xfrm>
            <a:off x="3830350" y="1152475"/>
            <a:ext cx="1459175" cy="1459175"/>
          </a:xfrm>
          <a:prstGeom prst="rect">
            <a:avLst/>
          </a:prstGeom>
          <a:noFill/>
          <a:ln>
            <a:noFill/>
          </a:ln>
        </p:spPr>
      </p:pic>
      <p:pic>
        <p:nvPicPr>
          <p:cNvPr id="132" name="Google Shape;132;p17"/>
          <p:cNvPicPr preferRelativeResize="0"/>
          <p:nvPr/>
        </p:nvPicPr>
        <p:blipFill>
          <a:blip r:embed="rId7">
            <a:alphaModFix amt="50000"/>
          </a:blip>
          <a:stretch>
            <a:fillRect/>
          </a:stretch>
        </p:blipFill>
        <p:spPr>
          <a:xfrm>
            <a:off x="5589675" y="1152475"/>
            <a:ext cx="1459175" cy="1459175"/>
          </a:xfrm>
          <a:prstGeom prst="rect">
            <a:avLst/>
          </a:prstGeom>
          <a:noFill/>
          <a:ln>
            <a:noFill/>
          </a:ln>
        </p:spPr>
      </p:pic>
      <p:sp>
        <p:nvSpPr>
          <p:cNvPr id="133" name="Google Shape;133;p17"/>
          <p:cNvSpPr txBox="1"/>
          <p:nvPr/>
        </p:nvSpPr>
        <p:spPr>
          <a:xfrm>
            <a:off x="311688" y="2700625"/>
            <a:ext cx="9636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Chiara </a:t>
            </a:r>
            <a:endParaRPr/>
          </a:p>
          <a:p>
            <a:pPr indent="0" lvl="0" marL="0" rtl="0" algn="l">
              <a:spcBef>
                <a:spcPts val="0"/>
              </a:spcBef>
              <a:spcAft>
                <a:spcPts val="0"/>
              </a:spcAft>
              <a:buNone/>
            </a:pPr>
            <a:r>
              <a:rPr lang="en"/>
              <a:t>Mingarelli</a:t>
            </a:r>
            <a:endParaRPr/>
          </a:p>
        </p:txBody>
      </p:sp>
      <p:sp>
        <p:nvSpPr>
          <p:cNvPr id="134" name="Google Shape;134;p17"/>
          <p:cNvSpPr txBox="1"/>
          <p:nvPr/>
        </p:nvSpPr>
        <p:spPr>
          <a:xfrm>
            <a:off x="207102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Katerina </a:t>
            </a:r>
            <a:endParaRPr/>
          </a:p>
          <a:p>
            <a:pPr indent="0" lvl="0" marL="0" rtl="0" algn="l">
              <a:spcBef>
                <a:spcPts val="0"/>
              </a:spcBef>
              <a:spcAft>
                <a:spcPts val="0"/>
              </a:spcAft>
              <a:buNone/>
            </a:pPr>
            <a:r>
              <a:rPr lang="en"/>
              <a:t>Chatziioannou</a:t>
            </a:r>
            <a:endParaRPr/>
          </a:p>
        </p:txBody>
      </p:sp>
      <p:sp>
        <p:nvSpPr>
          <p:cNvPr id="135" name="Google Shape;135;p17"/>
          <p:cNvSpPr txBox="1"/>
          <p:nvPr/>
        </p:nvSpPr>
        <p:spPr>
          <a:xfrm>
            <a:off x="3830350"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Tom </a:t>
            </a:r>
            <a:endParaRPr/>
          </a:p>
          <a:p>
            <a:pPr indent="0" lvl="0" marL="0" rtl="0" algn="l">
              <a:spcBef>
                <a:spcPts val="0"/>
              </a:spcBef>
              <a:spcAft>
                <a:spcPts val="0"/>
              </a:spcAft>
              <a:buNone/>
            </a:pPr>
            <a:r>
              <a:rPr lang="en"/>
              <a:t>Callister</a:t>
            </a:r>
            <a:endParaRPr/>
          </a:p>
        </p:txBody>
      </p:sp>
      <p:sp>
        <p:nvSpPr>
          <p:cNvPr id="136" name="Google Shape;136;p17"/>
          <p:cNvSpPr txBox="1"/>
          <p:nvPr/>
        </p:nvSpPr>
        <p:spPr>
          <a:xfrm>
            <a:off x="558967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Masha (Maria)</a:t>
            </a:r>
            <a:endParaRPr/>
          </a:p>
          <a:p>
            <a:pPr indent="0" lvl="0" marL="0" rtl="0" algn="l">
              <a:spcBef>
                <a:spcPts val="0"/>
              </a:spcBef>
              <a:spcAft>
                <a:spcPts val="0"/>
              </a:spcAft>
              <a:buNone/>
            </a:pPr>
            <a:r>
              <a:rPr lang="en"/>
              <a:t>Okounkova</a:t>
            </a:r>
            <a:endParaRPr/>
          </a:p>
        </p:txBody>
      </p:sp>
      <p:sp>
        <p:nvSpPr>
          <p:cNvPr id="137" name="Google Shape;137;p17"/>
          <p:cNvSpPr txBox="1"/>
          <p:nvPr/>
        </p:nvSpPr>
        <p:spPr>
          <a:xfrm>
            <a:off x="749672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Jiani Ye</a:t>
            </a:r>
            <a:endParaRPr/>
          </a:p>
        </p:txBody>
      </p:sp>
      <p:pic>
        <p:nvPicPr>
          <p:cNvPr id="138" name="Google Shape;138;p17"/>
          <p:cNvPicPr preferRelativeResize="0"/>
          <p:nvPr/>
        </p:nvPicPr>
        <p:blipFill>
          <a:blip r:embed="rId8">
            <a:alphaModFix amt="50000"/>
          </a:blip>
          <a:stretch>
            <a:fillRect/>
          </a:stretch>
        </p:blipFill>
        <p:spPr>
          <a:xfrm>
            <a:off x="3830350" y="3258495"/>
            <a:ext cx="1459175" cy="1465012"/>
          </a:xfrm>
          <a:prstGeom prst="rect">
            <a:avLst/>
          </a:prstGeom>
          <a:noFill/>
          <a:ln>
            <a:noFill/>
          </a:ln>
        </p:spPr>
      </p:pic>
      <p:sp>
        <p:nvSpPr>
          <p:cNvPr id="139" name="Google Shape;139;p17"/>
          <p:cNvSpPr txBox="1"/>
          <p:nvPr/>
        </p:nvSpPr>
        <p:spPr>
          <a:xfrm>
            <a:off x="3830350" y="4703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Maya Fishbach</a:t>
            </a:r>
            <a:endParaRPr/>
          </a:p>
        </p:txBody>
      </p:sp>
      <p:pic>
        <p:nvPicPr>
          <p:cNvPr id="140" name="Google Shape;140;p17"/>
          <p:cNvPicPr preferRelativeResize="0"/>
          <p:nvPr/>
        </p:nvPicPr>
        <p:blipFill>
          <a:blip r:embed="rId9">
            <a:alphaModFix amt="50000"/>
          </a:blip>
          <a:stretch>
            <a:fillRect/>
          </a:stretch>
        </p:blipFill>
        <p:spPr>
          <a:xfrm>
            <a:off x="5589681" y="3258500"/>
            <a:ext cx="1250570" cy="1499075"/>
          </a:xfrm>
          <a:prstGeom prst="rect">
            <a:avLst/>
          </a:prstGeom>
          <a:noFill/>
          <a:ln>
            <a:noFill/>
          </a:ln>
        </p:spPr>
      </p:pic>
      <p:sp>
        <p:nvSpPr>
          <p:cNvPr id="141" name="Google Shape;141;p17"/>
          <p:cNvSpPr txBox="1"/>
          <p:nvPr/>
        </p:nvSpPr>
        <p:spPr>
          <a:xfrm>
            <a:off x="5589675" y="4703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Daniel Holz</a:t>
            </a:r>
            <a:endParaRPr/>
          </a:p>
        </p:txBody>
      </p:sp>
      <p:pic>
        <p:nvPicPr>
          <p:cNvPr id="142" name="Google Shape;142;p17"/>
          <p:cNvPicPr preferRelativeResize="0"/>
          <p:nvPr/>
        </p:nvPicPr>
        <p:blipFill>
          <a:blip r:embed="rId10">
            <a:alphaModFix/>
          </a:blip>
          <a:stretch>
            <a:fillRect/>
          </a:stretch>
        </p:blipFill>
        <p:spPr>
          <a:xfrm>
            <a:off x="311700" y="3278450"/>
            <a:ext cx="1459176" cy="1459176"/>
          </a:xfrm>
          <a:prstGeom prst="rect">
            <a:avLst/>
          </a:prstGeom>
          <a:noFill/>
          <a:ln>
            <a:noFill/>
          </a:ln>
        </p:spPr>
      </p:pic>
      <p:sp>
        <p:nvSpPr>
          <p:cNvPr id="143" name="Google Shape;143;p17"/>
          <p:cNvSpPr txBox="1"/>
          <p:nvPr/>
        </p:nvSpPr>
        <p:spPr>
          <a:xfrm>
            <a:off x="311700" y="4779825"/>
            <a:ext cx="14592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 Isi</a:t>
            </a:r>
            <a:endParaRPr/>
          </a:p>
        </p:txBody>
      </p:sp>
      <p:sp>
        <p:nvSpPr>
          <p:cNvPr id="144" name="Google Shape;144;p17"/>
          <p:cNvSpPr/>
          <p:nvPr/>
        </p:nvSpPr>
        <p:spPr>
          <a:xfrm>
            <a:off x="7349000" y="1129575"/>
            <a:ext cx="1459200" cy="1459200"/>
          </a:xfrm>
          <a:prstGeom prst="rect">
            <a:avLst/>
          </a:prstGeom>
          <a:solidFill>
            <a:srgbClr val="000000">
              <a:alpha val="502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Inclinations in GWTC-1</a:t>
            </a:r>
            <a:endParaRPr/>
          </a:p>
        </p:txBody>
      </p:sp>
      <p:pic>
        <p:nvPicPr>
          <p:cNvPr id="543" name="Google Shape;543;p62"/>
          <p:cNvPicPr preferRelativeResize="0"/>
          <p:nvPr/>
        </p:nvPicPr>
        <p:blipFill>
          <a:blip r:embed="rId3">
            <a:alphaModFix/>
          </a:blip>
          <a:stretch>
            <a:fillRect/>
          </a:stretch>
        </p:blipFill>
        <p:spPr>
          <a:xfrm>
            <a:off x="1468950" y="1017725"/>
            <a:ext cx="6206096" cy="41257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Constraints on Opacity</a:t>
            </a:r>
            <a:endParaRPr/>
          </a:p>
        </p:txBody>
      </p:sp>
      <p:pic>
        <p:nvPicPr>
          <p:cNvPr id="549" name="Google Shape;549;p63"/>
          <p:cNvPicPr preferRelativeResize="0"/>
          <p:nvPr/>
        </p:nvPicPr>
        <p:blipFill>
          <a:blip r:embed="rId3">
            <a:alphaModFix/>
          </a:blip>
          <a:stretch>
            <a:fillRect/>
          </a:stretch>
        </p:blipFill>
        <p:spPr>
          <a:xfrm>
            <a:off x="1575625" y="1017725"/>
            <a:ext cx="5992745" cy="41257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Constraints on Opacity</a:t>
            </a:r>
            <a:endParaRPr/>
          </a:p>
        </p:txBody>
      </p:sp>
      <p:pic>
        <p:nvPicPr>
          <p:cNvPr id="555" name="Google Shape;555;p64"/>
          <p:cNvPicPr preferRelativeResize="0"/>
          <p:nvPr/>
        </p:nvPicPr>
        <p:blipFill>
          <a:blip r:embed="rId3">
            <a:alphaModFix/>
          </a:blip>
          <a:stretch>
            <a:fillRect/>
          </a:stretch>
        </p:blipFill>
        <p:spPr>
          <a:xfrm>
            <a:off x="2085476" y="1017725"/>
            <a:ext cx="4973049" cy="3423750"/>
          </a:xfrm>
          <a:prstGeom prst="rect">
            <a:avLst/>
          </a:prstGeom>
          <a:noFill/>
          <a:ln>
            <a:noFill/>
          </a:ln>
        </p:spPr>
      </p:pic>
      <p:pic>
        <p:nvPicPr>
          <p:cNvPr id="556" name="Google Shape;556;p64"/>
          <p:cNvPicPr preferRelativeResize="0"/>
          <p:nvPr/>
        </p:nvPicPr>
        <p:blipFill>
          <a:blip r:embed="rId4">
            <a:alphaModFix/>
          </a:blip>
          <a:stretch>
            <a:fillRect/>
          </a:stretch>
        </p:blipFill>
        <p:spPr>
          <a:xfrm>
            <a:off x="2657475" y="4441475"/>
            <a:ext cx="3829050" cy="447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 us (or visit)!  Thanks!</a:t>
            </a:r>
            <a:endParaRPr/>
          </a:p>
        </p:txBody>
      </p:sp>
      <p:pic>
        <p:nvPicPr>
          <p:cNvPr id="562" name="Google Shape;562;p65"/>
          <p:cNvPicPr preferRelativeResize="0"/>
          <p:nvPr/>
        </p:nvPicPr>
        <p:blipFill>
          <a:blip r:embed="rId3">
            <a:alphaModFix/>
          </a:blip>
          <a:stretch>
            <a:fillRect/>
          </a:stretch>
        </p:blipFill>
        <p:spPr>
          <a:xfrm>
            <a:off x="2071025" y="1132520"/>
            <a:ext cx="1459176" cy="1499075"/>
          </a:xfrm>
          <a:prstGeom prst="rect">
            <a:avLst/>
          </a:prstGeom>
          <a:noFill/>
          <a:ln>
            <a:noFill/>
          </a:ln>
        </p:spPr>
      </p:pic>
      <p:pic>
        <p:nvPicPr>
          <p:cNvPr id="563" name="Google Shape;563;p65"/>
          <p:cNvPicPr preferRelativeResize="0"/>
          <p:nvPr/>
        </p:nvPicPr>
        <p:blipFill>
          <a:blip r:embed="rId4">
            <a:alphaModFix/>
          </a:blip>
          <a:stretch>
            <a:fillRect/>
          </a:stretch>
        </p:blipFill>
        <p:spPr>
          <a:xfrm>
            <a:off x="311700" y="1152475"/>
            <a:ext cx="1459175" cy="1459175"/>
          </a:xfrm>
          <a:prstGeom prst="rect">
            <a:avLst/>
          </a:prstGeom>
          <a:noFill/>
          <a:ln>
            <a:noFill/>
          </a:ln>
        </p:spPr>
      </p:pic>
      <p:pic>
        <p:nvPicPr>
          <p:cNvPr id="564" name="Google Shape;564;p65"/>
          <p:cNvPicPr preferRelativeResize="0"/>
          <p:nvPr/>
        </p:nvPicPr>
        <p:blipFill>
          <a:blip r:embed="rId5">
            <a:alphaModFix/>
          </a:blip>
          <a:stretch>
            <a:fillRect/>
          </a:stretch>
        </p:blipFill>
        <p:spPr>
          <a:xfrm>
            <a:off x="3830350" y="1152475"/>
            <a:ext cx="1459175" cy="1459175"/>
          </a:xfrm>
          <a:prstGeom prst="rect">
            <a:avLst/>
          </a:prstGeom>
          <a:noFill/>
          <a:ln>
            <a:noFill/>
          </a:ln>
        </p:spPr>
      </p:pic>
      <p:pic>
        <p:nvPicPr>
          <p:cNvPr id="565" name="Google Shape;565;p65"/>
          <p:cNvPicPr preferRelativeResize="0"/>
          <p:nvPr/>
        </p:nvPicPr>
        <p:blipFill>
          <a:blip r:embed="rId6">
            <a:alphaModFix/>
          </a:blip>
          <a:stretch>
            <a:fillRect/>
          </a:stretch>
        </p:blipFill>
        <p:spPr>
          <a:xfrm>
            <a:off x="5589675" y="1152475"/>
            <a:ext cx="1459175" cy="1459175"/>
          </a:xfrm>
          <a:prstGeom prst="rect">
            <a:avLst/>
          </a:prstGeom>
          <a:noFill/>
          <a:ln>
            <a:noFill/>
          </a:ln>
        </p:spPr>
      </p:pic>
      <p:sp>
        <p:nvSpPr>
          <p:cNvPr id="566" name="Google Shape;566;p65"/>
          <p:cNvSpPr txBox="1"/>
          <p:nvPr/>
        </p:nvSpPr>
        <p:spPr>
          <a:xfrm>
            <a:off x="311688" y="2700625"/>
            <a:ext cx="9636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Chiara </a:t>
            </a:r>
            <a:endParaRPr/>
          </a:p>
          <a:p>
            <a:pPr indent="0" lvl="0" marL="0" rtl="0" algn="l">
              <a:spcBef>
                <a:spcPts val="0"/>
              </a:spcBef>
              <a:spcAft>
                <a:spcPts val="0"/>
              </a:spcAft>
              <a:buNone/>
            </a:pPr>
            <a:r>
              <a:rPr lang="en"/>
              <a:t>Mingarelli</a:t>
            </a:r>
            <a:endParaRPr/>
          </a:p>
        </p:txBody>
      </p:sp>
      <p:sp>
        <p:nvSpPr>
          <p:cNvPr id="567" name="Google Shape;567;p65"/>
          <p:cNvSpPr txBox="1"/>
          <p:nvPr/>
        </p:nvSpPr>
        <p:spPr>
          <a:xfrm>
            <a:off x="207102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Katerina </a:t>
            </a:r>
            <a:endParaRPr/>
          </a:p>
          <a:p>
            <a:pPr indent="0" lvl="0" marL="0" rtl="0" algn="l">
              <a:spcBef>
                <a:spcPts val="0"/>
              </a:spcBef>
              <a:spcAft>
                <a:spcPts val="0"/>
              </a:spcAft>
              <a:buNone/>
            </a:pPr>
            <a:r>
              <a:rPr lang="en"/>
              <a:t>Chatziioannou</a:t>
            </a:r>
            <a:endParaRPr/>
          </a:p>
        </p:txBody>
      </p:sp>
      <p:sp>
        <p:nvSpPr>
          <p:cNvPr id="568" name="Google Shape;568;p65"/>
          <p:cNvSpPr txBox="1"/>
          <p:nvPr/>
        </p:nvSpPr>
        <p:spPr>
          <a:xfrm>
            <a:off x="3830350"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Tom </a:t>
            </a:r>
            <a:endParaRPr/>
          </a:p>
          <a:p>
            <a:pPr indent="0" lvl="0" marL="0" rtl="0" algn="l">
              <a:spcBef>
                <a:spcPts val="0"/>
              </a:spcBef>
              <a:spcAft>
                <a:spcPts val="0"/>
              </a:spcAft>
              <a:buNone/>
            </a:pPr>
            <a:r>
              <a:rPr lang="en"/>
              <a:t>Callister</a:t>
            </a:r>
            <a:endParaRPr/>
          </a:p>
        </p:txBody>
      </p:sp>
      <p:sp>
        <p:nvSpPr>
          <p:cNvPr id="569" name="Google Shape;569;p65"/>
          <p:cNvSpPr txBox="1"/>
          <p:nvPr/>
        </p:nvSpPr>
        <p:spPr>
          <a:xfrm>
            <a:off x="558967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Masha (Maria)</a:t>
            </a:r>
            <a:endParaRPr/>
          </a:p>
          <a:p>
            <a:pPr indent="0" lvl="0" marL="0" rtl="0" algn="l">
              <a:spcBef>
                <a:spcPts val="0"/>
              </a:spcBef>
              <a:spcAft>
                <a:spcPts val="0"/>
              </a:spcAft>
              <a:buNone/>
            </a:pPr>
            <a:r>
              <a:rPr lang="en"/>
              <a:t>Okounkova</a:t>
            </a:r>
            <a:endParaRPr/>
          </a:p>
        </p:txBody>
      </p:sp>
      <p:sp>
        <p:nvSpPr>
          <p:cNvPr id="570" name="Google Shape;570;p65"/>
          <p:cNvSpPr txBox="1"/>
          <p:nvPr/>
        </p:nvSpPr>
        <p:spPr>
          <a:xfrm>
            <a:off x="749672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Jiani Ye</a:t>
            </a:r>
            <a:endParaRPr/>
          </a:p>
        </p:txBody>
      </p:sp>
      <p:pic>
        <p:nvPicPr>
          <p:cNvPr id="571" name="Google Shape;571;p65"/>
          <p:cNvPicPr preferRelativeResize="0"/>
          <p:nvPr/>
        </p:nvPicPr>
        <p:blipFill>
          <a:blip r:embed="rId7">
            <a:alphaModFix/>
          </a:blip>
          <a:stretch>
            <a:fillRect/>
          </a:stretch>
        </p:blipFill>
        <p:spPr>
          <a:xfrm>
            <a:off x="3830350" y="3258495"/>
            <a:ext cx="1459175" cy="1465012"/>
          </a:xfrm>
          <a:prstGeom prst="rect">
            <a:avLst/>
          </a:prstGeom>
          <a:noFill/>
          <a:ln>
            <a:noFill/>
          </a:ln>
        </p:spPr>
      </p:pic>
      <p:sp>
        <p:nvSpPr>
          <p:cNvPr id="572" name="Google Shape;572;p65"/>
          <p:cNvSpPr txBox="1"/>
          <p:nvPr/>
        </p:nvSpPr>
        <p:spPr>
          <a:xfrm>
            <a:off x="3830350" y="4703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Maya Fishbach</a:t>
            </a:r>
            <a:endParaRPr/>
          </a:p>
        </p:txBody>
      </p:sp>
      <p:pic>
        <p:nvPicPr>
          <p:cNvPr id="573" name="Google Shape;573;p65"/>
          <p:cNvPicPr preferRelativeResize="0"/>
          <p:nvPr/>
        </p:nvPicPr>
        <p:blipFill>
          <a:blip r:embed="rId8">
            <a:alphaModFix/>
          </a:blip>
          <a:stretch>
            <a:fillRect/>
          </a:stretch>
        </p:blipFill>
        <p:spPr>
          <a:xfrm>
            <a:off x="5589681" y="3258500"/>
            <a:ext cx="1250570" cy="1499075"/>
          </a:xfrm>
          <a:prstGeom prst="rect">
            <a:avLst/>
          </a:prstGeom>
          <a:noFill/>
          <a:ln>
            <a:noFill/>
          </a:ln>
        </p:spPr>
      </p:pic>
      <p:sp>
        <p:nvSpPr>
          <p:cNvPr id="574" name="Google Shape;574;p65"/>
          <p:cNvSpPr txBox="1"/>
          <p:nvPr/>
        </p:nvSpPr>
        <p:spPr>
          <a:xfrm>
            <a:off x="5589675" y="4703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Daniel Holz</a:t>
            </a:r>
            <a:endParaRPr/>
          </a:p>
        </p:txBody>
      </p:sp>
      <p:pic>
        <p:nvPicPr>
          <p:cNvPr id="575" name="Google Shape;575;p65"/>
          <p:cNvPicPr preferRelativeResize="0"/>
          <p:nvPr/>
        </p:nvPicPr>
        <p:blipFill>
          <a:blip r:embed="rId9">
            <a:alphaModFix/>
          </a:blip>
          <a:stretch>
            <a:fillRect/>
          </a:stretch>
        </p:blipFill>
        <p:spPr>
          <a:xfrm>
            <a:off x="311700" y="3278450"/>
            <a:ext cx="1459176" cy="1459176"/>
          </a:xfrm>
          <a:prstGeom prst="rect">
            <a:avLst/>
          </a:prstGeom>
          <a:noFill/>
          <a:ln>
            <a:noFill/>
          </a:ln>
        </p:spPr>
      </p:pic>
      <p:sp>
        <p:nvSpPr>
          <p:cNvPr id="576" name="Google Shape;576;p65"/>
          <p:cNvSpPr txBox="1"/>
          <p:nvPr/>
        </p:nvSpPr>
        <p:spPr>
          <a:xfrm>
            <a:off x="311700" y="4779825"/>
            <a:ext cx="14592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 Isi</a:t>
            </a:r>
            <a:endParaRPr/>
          </a:p>
        </p:txBody>
      </p:sp>
      <p:sp>
        <p:nvSpPr>
          <p:cNvPr id="577" name="Google Shape;577;p65"/>
          <p:cNvSpPr/>
          <p:nvPr/>
        </p:nvSpPr>
        <p:spPr>
          <a:xfrm>
            <a:off x="7349000" y="1129575"/>
            <a:ext cx="1459200" cy="1459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Okounkova &amp; Farr, in prep</a:t>
            </a:r>
            <a:endParaRPr/>
          </a:p>
        </p:txBody>
      </p:sp>
      <p:pic>
        <p:nvPicPr>
          <p:cNvPr id="150" name="Google Shape;150;p18"/>
          <p:cNvPicPr preferRelativeResize="0"/>
          <p:nvPr/>
        </p:nvPicPr>
        <p:blipFill>
          <a:blip r:embed="rId3">
            <a:alphaModFix amt="50000"/>
          </a:blip>
          <a:stretch>
            <a:fillRect/>
          </a:stretch>
        </p:blipFill>
        <p:spPr>
          <a:xfrm>
            <a:off x="2071025" y="1132520"/>
            <a:ext cx="1459176" cy="1499075"/>
          </a:xfrm>
          <a:prstGeom prst="rect">
            <a:avLst/>
          </a:prstGeom>
          <a:noFill/>
          <a:ln>
            <a:noFill/>
          </a:ln>
        </p:spPr>
      </p:pic>
      <p:pic>
        <p:nvPicPr>
          <p:cNvPr id="151" name="Google Shape;151;p18"/>
          <p:cNvPicPr preferRelativeResize="0"/>
          <p:nvPr/>
        </p:nvPicPr>
        <p:blipFill>
          <a:blip r:embed="rId4">
            <a:alphaModFix amt="50000"/>
          </a:blip>
          <a:stretch>
            <a:fillRect/>
          </a:stretch>
        </p:blipFill>
        <p:spPr>
          <a:xfrm>
            <a:off x="311700" y="1152475"/>
            <a:ext cx="1459175" cy="1459175"/>
          </a:xfrm>
          <a:prstGeom prst="rect">
            <a:avLst/>
          </a:prstGeom>
          <a:noFill/>
          <a:ln>
            <a:noFill/>
          </a:ln>
        </p:spPr>
      </p:pic>
      <p:pic>
        <p:nvPicPr>
          <p:cNvPr id="152" name="Google Shape;152;p18"/>
          <p:cNvPicPr preferRelativeResize="0"/>
          <p:nvPr/>
        </p:nvPicPr>
        <p:blipFill>
          <a:blip r:embed="rId5">
            <a:alphaModFix amt="50000"/>
          </a:blip>
          <a:stretch>
            <a:fillRect/>
          </a:stretch>
        </p:blipFill>
        <p:spPr>
          <a:xfrm>
            <a:off x="3830350" y="1152475"/>
            <a:ext cx="1459175" cy="1459175"/>
          </a:xfrm>
          <a:prstGeom prst="rect">
            <a:avLst/>
          </a:prstGeom>
          <a:noFill/>
          <a:ln>
            <a:noFill/>
          </a:ln>
        </p:spPr>
      </p:pic>
      <p:pic>
        <p:nvPicPr>
          <p:cNvPr id="153" name="Google Shape;153;p18"/>
          <p:cNvPicPr preferRelativeResize="0"/>
          <p:nvPr/>
        </p:nvPicPr>
        <p:blipFill>
          <a:blip r:embed="rId6">
            <a:alphaModFix/>
          </a:blip>
          <a:stretch>
            <a:fillRect/>
          </a:stretch>
        </p:blipFill>
        <p:spPr>
          <a:xfrm>
            <a:off x="5589675" y="1152475"/>
            <a:ext cx="1459175" cy="1459175"/>
          </a:xfrm>
          <a:prstGeom prst="rect">
            <a:avLst/>
          </a:prstGeom>
          <a:noFill/>
          <a:ln>
            <a:noFill/>
          </a:ln>
        </p:spPr>
      </p:pic>
      <p:sp>
        <p:nvSpPr>
          <p:cNvPr id="154" name="Google Shape;154;p18"/>
          <p:cNvSpPr txBox="1"/>
          <p:nvPr/>
        </p:nvSpPr>
        <p:spPr>
          <a:xfrm>
            <a:off x="311688" y="2700625"/>
            <a:ext cx="9636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Chiara </a:t>
            </a:r>
            <a:endParaRPr/>
          </a:p>
          <a:p>
            <a:pPr indent="0" lvl="0" marL="0" rtl="0" algn="l">
              <a:spcBef>
                <a:spcPts val="0"/>
              </a:spcBef>
              <a:spcAft>
                <a:spcPts val="0"/>
              </a:spcAft>
              <a:buNone/>
            </a:pPr>
            <a:r>
              <a:rPr lang="en"/>
              <a:t>Mingarelli</a:t>
            </a:r>
            <a:endParaRPr/>
          </a:p>
        </p:txBody>
      </p:sp>
      <p:sp>
        <p:nvSpPr>
          <p:cNvPr id="155" name="Google Shape;155;p18"/>
          <p:cNvSpPr txBox="1"/>
          <p:nvPr/>
        </p:nvSpPr>
        <p:spPr>
          <a:xfrm>
            <a:off x="207102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Katerina </a:t>
            </a:r>
            <a:endParaRPr/>
          </a:p>
          <a:p>
            <a:pPr indent="0" lvl="0" marL="0" rtl="0" algn="l">
              <a:spcBef>
                <a:spcPts val="0"/>
              </a:spcBef>
              <a:spcAft>
                <a:spcPts val="0"/>
              </a:spcAft>
              <a:buNone/>
            </a:pPr>
            <a:r>
              <a:rPr lang="en"/>
              <a:t>Chatziioannou</a:t>
            </a:r>
            <a:endParaRPr/>
          </a:p>
        </p:txBody>
      </p:sp>
      <p:sp>
        <p:nvSpPr>
          <p:cNvPr id="156" name="Google Shape;156;p18"/>
          <p:cNvSpPr txBox="1"/>
          <p:nvPr/>
        </p:nvSpPr>
        <p:spPr>
          <a:xfrm>
            <a:off x="3830350"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Tom </a:t>
            </a:r>
            <a:endParaRPr/>
          </a:p>
          <a:p>
            <a:pPr indent="0" lvl="0" marL="0" rtl="0" algn="l">
              <a:spcBef>
                <a:spcPts val="0"/>
              </a:spcBef>
              <a:spcAft>
                <a:spcPts val="0"/>
              </a:spcAft>
              <a:buNone/>
            </a:pPr>
            <a:r>
              <a:rPr lang="en"/>
              <a:t>Callister</a:t>
            </a:r>
            <a:endParaRPr/>
          </a:p>
        </p:txBody>
      </p:sp>
      <p:sp>
        <p:nvSpPr>
          <p:cNvPr id="157" name="Google Shape;157;p18"/>
          <p:cNvSpPr txBox="1"/>
          <p:nvPr/>
        </p:nvSpPr>
        <p:spPr>
          <a:xfrm>
            <a:off x="558967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Masha (Maria)</a:t>
            </a:r>
            <a:endParaRPr/>
          </a:p>
          <a:p>
            <a:pPr indent="0" lvl="0" marL="0" rtl="0" algn="l">
              <a:spcBef>
                <a:spcPts val="0"/>
              </a:spcBef>
              <a:spcAft>
                <a:spcPts val="0"/>
              </a:spcAft>
              <a:buNone/>
            </a:pPr>
            <a:r>
              <a:rPr lang="en"/>
              <a:t>Okounkova</a:t>
            </a:r>
            <a:endParaRPr/>
          </a:p>
        </p:txBody>
      </p:sp>
      <p:sp>
        <p:nvSpPr>
          <p:cNvPr id="158" name="Google Shape;158;p18"/>
          <p:cNvSpPr txBox="1"/>
          <p:nvPr/>
        </p:nvSpPr>
        <p:spPr>
          <a:xfrm>
            <a:off x="7496725" y="2700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Jiani Ye</a:t>
            </a:r>
            <a:endParaRPr/>
          </a:p>
        </p:txBody>
      </p:sp>
      <p:pic>
        <p:nvPicPr>
          <p:cNvPr id="159" name="Google Shape;159;p18"/>
          <p:cNvPicPr preferRelativeResize="0"/>
          <p:nvPr/>
        </p:nvPicPr>
        <p:blipFill>
          <a:blip r:embed="rId7">
            <a:alphaModFix amt="50000"/>
          </a:blip>
          <a:stretch>
            <a:fillRect/>
          </a:stretch>
        </p:blipFill>
        <p:spPr>
          <a:xfrm>
            <a:off x="3830350" y="3258495"/>
            <a:ext cx="1459175" cy="1465012"/>
          </a:xfrm>
          <a:prstGeom prst="rect">
            <a:avLst/>
          </a:prstGeom>
          <a:noFill/>
          <a:ln>
            <a:noFill/>
          </a:ln>
        </p:spPr>
      </p:pic>
      <p:sp>
        <p:nvSpPr>
          <p:cNvPr id="160" name="Google Shape;160;p18"/>
          <p:cNvSpPr txBox="1"/>
          <p:nvPr/>
        </p:nvSpPr>
        <p:spPr>
          <a:xfrm>
            <a:off x="3830350" y="4703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Maya Fishbach</a:t>
            </a:r>
            <a:endParaRPr/>
          </a:p>
        </p:txBody>
      </p:sp>
      <p:pic>
        <p:nvPicPr>
          <p:cNvPr id="161" name="Google Shape;161;p18"/>
          <p:cNvPicPr preferRelativeResize="0"/>
          <p:nvPr/>
        </p:nvPicPr>
        <p:blipFill>
          <a:blip r:embed="rId8">
            <a:alphaModFix amt="50000"/>
          </a:blip>
          <a:stretch>
            <a:fillRect/>
          </a:stretch>
        </p:blipFill>
        <p:spPr>
          <a:xfrm>
            <a:off x="5589681" y="3258500"/>
            <a:ext cx="1250570" cy="1499075"/>
          </a:xfrm>
          <a:prstGeom prst="rect">
            <a:avLst/>
          </a:prstGeom>
          <a:noFill/>
          <a:ln>
            <a:noFill/>
          </a:ln>
        </p:spPr>
      </p:pic>
      <p:sp>
        <p:nvSpPr>
          <p:cNvPr id="162" name="Google Shape;162;p18"/>
          <p:cNvSpPr txBox="1"/>
          <p:nvPr/>
        </p:nvSpPr>
        <p:spPr>
          <a:xfrm>
            <a:off x="5589675" y="4703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Daniel Holz</a:t>
            </a:r>
            <a:endParaRPr/>
          </a:p>
        </p:txBody>
      </p:sp>
      <p:pic>
        <p:nvPicPr>
          <p:cNvPr id="163" name="Google Shape;163;p18"/>
          <p:cNvPicPr preferRelativeResize="0"/>
          <p:nvPr/>
        </p:nvPicPr>
        <p:blipFill>
          <a:blip r:embed="rId9">
            <a:alphaModFix amt="50000"/>
          </a:blip>
          <a:stretch>
            <a:fillRect/>
          </a:stretch>
        </p:blipFill>
        <p:spPr>
          <a:xfrm>
            <a:off x="311700" y="3278450"/>
            <a:ext cx="1459176" cy="1459176"/>
          </a:xfrm>
          <a:prstGeom prst="rect">
            <a:avLst/>
          </a:prstGeom>
          <a:noFill/>
          <a:ln>
            <a:noFill/>
          </a:ln>
        </p:spPr>
      </p:pic>
      <p:sp>
        <p:nvSpPr>
          <p:cNvPr id="164" name="Google Shape;164;p18"/>
          <p:cNvSpPr txBox="1"/>
          <p:nvPr/>
        </p:nvSpPr>
        <p:spPr>
          <a:xfrm>
            <a:off x="311700" y="4779825"/>
            <a:ext cx="14592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 Isi</a:t>
            </a:r>
            <a:endParaRPr/>
          </a:p>
        </p:txBody>
      </p:sp>
      <p:sp>
        <p:nvSpPr>
          <p:cNvPr id="165" name="Google Shape;165;p18"/>
          <p:cNvSpPr/>
          <p:nvPr/>
        </p:nvSpPr>
        <p:spPr>
          <a:xfrm>
            <a:off x="7349000" y="1129575"/>
            <a:ext cx="1459200" cy="1459200"/>
          </a:xfrm>
          <a:prstGeom prst="rect">
            <a:avLst/>
          </a:prstGeom>
          <a:solidFill>
            <a:srgbClr val="000000">
              <a:alpha val="502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LIGO </a:t>
            </a:r>
            <a:r>
              <a:rPr lang="en"/>
              <a:t>Orientation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LIGO</a:t>
            </a:r>
            <a:endParaRPr/>
          </a:p>
        </p:txBody>
      </p:sp>
      <p:pic>
        <p:nvPicPr>
          <p:cNvPr id="176" name="Google Shape;176;p20"/>
          <p:cNvPicPr preferRelativeResize="0"/>
          <p:nvPr/>
        </p:nvPicPr>
        <p:blipFill>
          <a:blip r:embed="rId3">
            <a:alphaModFix/>
          </a:blip>
          <a:stretch>
            <a:fillRect/>
          </a:stretch>
        </p:blipFill>
        <p:spPr>
          <a:xfrm>
            <a:off x="738188" y="1017725"/>
            <a:ext cx="7667624" cy="4105128"/>
          </a:xfrm>
          <a:prstGeom prst="rect">
            <a:avLst/>
          </a:prstGeom>
          <a:noFill/>
          <a:ln>
            <a:noFill/>
          </a:ln>
        </p:spPr>
      </p:pic>
      <p:sp>
        <p:nvSpPr>
          <p:cNvPr id="177" name="Google Shape;177;p20"/>
          <p:cNvSpPr txBox="1"/>
          <p:nvPr/>
        </p:nvSpPr>
        <p:spPr>
          <a:xfrm>
            <a:off x="8490700" y="4768175"/>
            <a:ext cx="56538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LIGO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LIGO</a:t>
            </a:r>
            <a:endParaRPr/>
          </a:p>
        </p:txBody>
      </p:sp>
      <p:pic>
        <p:nvPicPr>
          <p:cNvPr id="183" name="Google Shape;183;p21"/>
          <p:cNvPicPr preferRelativeResize="0"/>
          <p:nvPr/>
        </p:nvPicPr>
        <p:blipFill>
          <a:blip r:embed="rId3">
            <a:alphaModFix/>
          </a:blip>
          <a:stretch>
            <a:fillRect/>
          </a:stretch>
        </p:blipFill>
        <p:spPr>
          <a:xfrm>
            <a:off x="1491525" y="1017725"/>
            <a:ext cx="6160955" cy="4125776"/>
          </a:xfrm>
          <a:prstGeom prst="rect">
            <a:avLst/>
          </a:prstGeom>
          <a:noFill/>
          <a:ln>
            <a:noFill/>
          </a:ln>
        </p:spPr>
      </p:pic>
      <p:sp>
        <p:nvSpPr>
          <p:cNvPr id="184" name="Google Shape;184;p21"/>
          <p:cNvSpPr txBox="1"/>
          <p:nvPr/>
        </p:nvSpPr>
        <p:spPr>
          <a:xfrm>
            <a:off x="7391325" y="4613450"/>
            <a:ext cx="56538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Abbott, et al. (2016)</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